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60" r:id="rId5"/>
    <p:sldId id="259" r:id="rId6"/>
    <p:sldId id="262" r:id="rId7"/>
    <p:sldId id="263" r:id="rId8"/>
    <p:sldId id="264" r:id="rId9"/>
    <p:sldId id="267" r:id="rId10"/>
    <p:sldId id="265" r:id="rId11"/>
    <p:sldId id="266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56" autoAdjust="0"/>
    <p:restoredTop sz="94660"/>
  </p:normalViewPr>
  <p:slideViewPr>
    <p:cSldViewPr snapToGrid="0">
      <p:cViewPr varScale="1">
        <p:scale>
          <a:sx n="54" d="100"/>
          <a:sy n="54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DF0C-4BE9-4C9C-91A4-C046CC9B1C9E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E8F7-E908-4FEC-B28D-FEE0A68F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016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DF0C-4BE9-4C9C-91A4-C046CC9B1C9E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E8F7-E908-4FEC-B28D-FEE0A68F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4599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DF0C-4BE9-4C9C-91A4-C046CC9B1C9E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E8F7-E908-4FEC-B28D-FEE0A68F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4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DF0C-4BE9-4C9C-91A4-C046CC9B1C9E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E8F7-E908-4FEC-B28D-FEE0A68F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96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DF0C-4BE9-4C9C-91A4-C046CC9B1C9E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E8F7-E908-4FEC-B28D-FEE0A68F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45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DF0C-4BE9-4C9C-91A4-C046CC9B1C9E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E8F7-E908-4FEC-B28D-FEE0A68F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361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DF0C-4BE9-4C9C-91A4-C046CC9B1C9E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E8F7-E908-4FEC-B28D-FEE0A68F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852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DF0C-4BE9-4C9C-91A4-C046CC9B1C9E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E8F7-E908-4FEC-B28D-FEE0A68F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136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DF0C-4BE9-4C9C-91A4-C046CC9B1C9E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E8F7-E908-4FEC-B28D-FEE0A68F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30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DF0C-4BE9-4C9C-91A4-C046CC9B1C9E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E8F7-E908-4FEC-B28D-FEE0A68F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987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DF0C-4BE9-4C9C-91A4-C046CC9B1C9E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E8F7-E908-4FEC-B28D-FEE0A68F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00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4DF0C-4BE9-4C9C-91A4-C046CC9B1C9E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1E8F7-E908-4FEC-B28D-FEE0A68F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501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MA" dirty="0" smtClean="0"/>
              <a:t>تتمة ملخص الجراثيم وعلم المناعة (للنقل على دفاتر الدروس) </a:t>
            </a:r>
            <a:br>
              <a:rPr lang="ar-MA" dirty="0" smtClean="0"/>
            </a:br>
            <a:r>
              <a:rPr lang="ar-MA" dirty="0" smtClean="0"/>
              <a:t>                 وتعمي</a:t>
            </a:r>
            <a:br>
              <a:rPr lang="ar-MA" dirty="0" smtClean="0"/>
            </a:b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6039" y="2117466"/>
            <a:ext cx="7429500" cy="376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31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dirty="0" smtClean="0">
                <a:solidFill>
                  <a:srgbClr val="00B050"/>
                </a:solidFill>
              </a:rPr>
              <a:t>3-2 الاستجابة الالتهابية </a:t>
            </a:r>
            <a:r>
              <a:rPr lang="fr-FR" dirty="0" smtClean="0">
                <a:solidFill>
                  <a:srgbClr val="00B050"/>
                </a:solidFill>
              </a:rPr>
              <a:t>la réaction inflammatoire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MA" b="1" dirty="0" smtClean="0"/>
              <a:t>تتميز الاستجابة الالتهابية بأربعة علامات (أعراض)</a:t>
            </a:r>
          </a:p>
          <a:p>
            <a:pPr algn="r" rtl="1">
              <a:buFontTx/>
              <a:buChar char="-"/>
            </a:pPr>
            <a:r>
              <a:rPr lang="ar-MA" b="1" dirty="0" smtClean="0"/>
              <a:t>الارتفاع المحلي لدرجة الحرارة </a:t>
            </a:r>
          </a:p>
          <a:p>
            <a:pPr algn="r" rtl="1">
              <a:buFontTx/>
              <a:buChar char="-"/>
            </a:pPr>
            <a:r>
              <a:rPr lang="ar-MA" b="1" dirty="0" smtClean="0"/>
              <a:t>الاحمرار الناتج عن تمدد الشعيرات الدموية المحيطة بمكان الجرح </a:t>
            </a:r>
          </a:p>
          <a:p>
            <a:pPr algn="r" rtl="1">
              <a:buFontTx/>
              <a:buChar char="-"/>
            </a:pPr>
            <a:r>
              <a:rPr lang="ar-MA" b="1" dirty="0" smtClean="0"/>
              <a:t>الألم الناتج عن اهاجة النهايات العصبية المحيطة بالجرح بسمين الجراثيم </a:t>
            </a:r>
          </a:p>
          <a:p>
            <a:pPr algn="r" rtl="1">
              <a:buFontTx/>
              <a:buChar char="-"/>
            </a:pPr>
            <a:r>
              <a:rPr lang="ar-MA" b="1" dirty="0" smtClean="0"/>
              <a:t>الانتفاخ الناتج عن خروج البلازما من الشعيرات الدموية الى محيط الجرح محملة بكريات بيضاء مفصصة النواة , و يسمى خروج هده الأخيرة من الشعيرات الدموية (الانسلال) </a:t>
            </a:r>
          </a:p>
          <a:p>
            <a:pPr algn="r" rtl="1">
              <a:buFontTx/>
              <a:buChar char="-"/>
            </a:pPr>
            <a:r>
              <a:rPr lang="ar-MA" b="1" dirty="0" smtClean="0"/>
              <a:t>وتسمى هده الكريات البيضاء بلعميات </a:t>
            </a:r>
            <a:r>
              <a:rPr lang="fr-FR" b="1" dirty="0" smtClean="0"/>
              <a:t>phagocytes</a:t>
            </a:r>
            <a:r>
              <a:rPr lang="ar-MA" b="1" dirty="0" smtClean="0"/>
              <a:t> فما هو الغرض من خروجها من الشعيرات الدموية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088127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b="1" dirty="0" smtClean="0"/>
              <a:t>البلعمة </a:t>
            </a:r>
            <a:r>
              <a:rPr lang="fr-FR" b="1" dirty="0" smtClean="0"/>
              <a:t>phagocytose  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MA" sz="3200" b="1" dirty="0" smtClean="0"/>
              <a:t>تنسل البلعميات من الشعيرات الدموية الى محيط الجرح للقضاء على الاجسام الغريبة عن الجسم في عملية تسمى البلعمة والتي تتم في أربعة مراحل :</a:t>
            </a:r>
          </a:p>
          <a:p>
            <a:pPr algn="r" rtl="1">
              <a:buFontTx/>
              <a:buChar char="-"/>
            </a:pPr>
            <a:r>
              <a:rPr lang="ar-MA" sz="3200" b="1" dirty="0" smtClean="0"/>
              <a:t>التثبيت : يثم خلالها تثبيت الجسم الغريب على الغشاء السيتوبلازمي للبلعمية </a:t>
            </a:r>
          </a:p>
          <a:p>
            <a:pPr algn="r" rtl="1">
              <a:buFontTx/>
              <a:buChar char="-"/>
            </a:pPr>
            <a:r>
              <a:rPr lang="ar-MA" sz="3200" b="1" dirty="0" smtClean="0"/>
              <a:t>الابتلاع : يثم خلالها ابتلاع الجسم الغريب داخل البلعمية عبر فجوة بلعمية </a:t>
            </a:r>
          </a:p>
          <a:p>
            <a:pPr algn="r" rtl="1">
              <a:buFontTx/>
              <a:buChar char="-"/>
            </a:pPr>
            <a:r>
              <a:rPr lang="ar-MA" sz="3200" b="1" dirty="0" smtClean="0"/>
              <a:t>الهضم : يثم خلالها هدم الجسم الغريب داخل البلعمية بواسطة انزيمات </a:t>
            </a:r>
          </a:p>
          <a:p>
            <a:pPr algn="r" rtl="1">
              <a:buFontTx/>
              <a:buChar char="-"/>
            </a:pPr>
            <a:r>
              <a:rPr lang="ar-MA" sz="3200" b="1" dirty="0" smtClean="0"/>
              <a:t>طرح الحطام: يثم خلالها طرح حطام الجسم الغريب الدي ثم هدمه خارج البلعمية 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2010262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MA" sz="3200" b="1" dirty="0" smtClean="0"/>
              <a:t>يمثل هدا الرسم مراحل البلعمة : ارسمه على ورقة الرسم واملأ الفراغات بما يناسب</a:t>
            </a:r>
            <a:endParaRPr lang="fr-FR" sz="3200" b="1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7350" y="1690688"/>
            <a:ext cx="9001125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59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b="1" dirty="0" smtClean="0"/>
              <a:t>خلاصة :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MA" sz="3600" b="1" dirty="0" smtClean="0"/>
              <a:t>تعتبر المناعة الطبيعية(الحواجز الشراحية و الاستجابة الالتهابية )وسيلة دفاعية </a:t>
            </a:r>
          </a:p>
          <a:p>
            <a:pPr algn="r" rtl="1">
              <a:buFontTx/>
              <a:buChar char="-"/>
            </a:pPr>
            <a:r>
              <a:rPr lang="ar-MA" sz="3600" b="1" dirty="0" smtClean="0"/>
              <a:t>طبيعية : لأنها تولد مع الانسان </a:t>
            </a:r>
          </a:p>
          <a:p>
            <a:pPr algn="r" rtl="1">
              <a:buFontTx/>
              <a:buChar char="-"/>
            </a:pPr>
            <a:r>
              <a:rPr lang="ar-MA" sz="3600" b="1" dirty="0" smtClean="0"/>
              <a:t>فورية : لأنها تتدخل فور تسرب العنصر الغريب الى الجسم و تقضي عليه </a:t>
            </a:r>
          </a:p>
          <a:p>
            <a:pPr algn="r" rtl="1">
              <a:buFontTx/>
              <a:buChar char="-"/>
            </a:pPr>
            <a:r>
              <a:rPr lang="ar-MA" sz="3600" b="1" dirty="0" smtClean="0"/>
              <a:t>غير نوعية : لأنها لا تميز بين العناصر التي تتصدى لها </a:t>
            </a:r>
          </a:p>
          <a:p>
            <a:pPr algn="r" rtl="1">
              <a:buFontTx/>
              <a:buChar char="-"/>
            </a:pPr>
            <a:endParaRPr lang="ar-MA" b="1" dirty="0" smtClean="0"/>
          </a:p>
          <a:p>
            <a:pPr algn="r" rtl="1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165806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dirty="0" smtClean="0"/>
              <a:t>ملاحظة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MA" sz="3600" b="1" dirty="0" smtClean="0"/>
              <a:t>قد تفشل البلعميات في القضاء على العنصر الغريب ويتطور الجرح يتقيح ويصبح مؤلما اكثر </a:t>
            </a:r>
          </a:p>
          <a:p>
            <a:pPr marL="0" indent="0" algn="r" rtl="1">
              <a:buNone/>
            </a:pPr>
            <a:r>
              <a:rPr lang="ar-MA" sz="3600" b="1" dirty="0" smtClean="0"/>
              <a:t>ويرافق دلك انتفاخ الغدد اللمفاوية المجاورة لمكان الجرح ( بين الفخذين , اللوزتين , تحت الابط ........) مما يوحي بانه بالإضافة الى الا ستجابة الالتهابية  توجد استجابة مناعتية من نوع اخر . فما هي هده الاستجابة ؟ وما هي خصائصها ؟ 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45269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MA" dirty="0" smtClean="0">
                <a:solidFill>
                  <a:srgbClr val="FF0000"/>
                </a:solidFill>
              </a:rPr>
              <a:t>4- الاستجابة المناعتية النوعية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4458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dirty="0" smtClean="0"/>
              <a:t>وراينا في الحصة الثانية (تتمة ملخص الجراثيم وعلم المناعة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ar-MA" sz="3200" b="1" dirty="0" smtClean="0"/>
              <a:t>الخصائص الممرضة للجراثيم </a:t>
            </a: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MA" sz="3200" b="1" dirty="0" smtClean="0"/>
              <a:t>التكاثر السريع ( يرجى تصحيح خطأ : التكاثر عند الاعفان عن طريق التبوغ )</a:t>
            </a: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MA" sz="3200" b="1" dirty="0" smtClean="0"/>
              <a:t>انتاج السمين</a:t>
            </a:r>
            <a:endParaRPr lang="ar-MA" sz="3200" b="1" dirty="0"/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MA" sz="3200" b="1" dirty="0" smtClean="0"/>
              <a:t>التوفر على عليبة </a:t>
            </a: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MA" sz="3200" b="1" dirty="0" smtClean="0"/>
              <a:t>التطور السريع </a:t>
            </a:r>
          </a:p>
          <a:p>
            <a:pPr algn="r" rtl="1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8964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dirty="0" smtClean="0"/>
              <a:t>ارسموا هدا الرسم الدي يخص تكاثر </a:t>
            </a:r>
            <a:r>
              <a:rPr lang="ar-MA" dirty="0" err="1" smtClean="0"/>
              <a:t>الحمات</a:t>
            </a:r>
            <a:r>
              <a:rPr lang="ar-MA" dirty="0" smtClean="0"/>
              <a:t> (و6ص117)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0389" y="2362993"/>
            <a:ext cx="6200774" cy="3680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488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b="1" dirty="0" smtClean="0"/>
              <a:t>3- المناعة الطبيعية </a:t>
            </a:r>
            <a:br>
              <a:rPr lang="ar-MA" b="1" dirty="0" smtClean="0"/>
            </a:br>
            <a:r>
              <a:rPr lang="ar-MA" sz="3200" b="1" dirty="0" smtClean="0"/>
              <a:t>3-1 الحواجز الشراحية </a:t>
            </a:r>
            <a:endParaRPr lang="fr-FR" b="1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7338" y="1690688"/>
            <a:ext cx="6815137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739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MA" sz="4000" dirty="0" smtClean="0"/>
              <a:t>.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MA" sz="3600" b="1" dirty="0" smtClean="0"/>
              <a:t>تنقسم الحواجز الشراحية الى قسمين : </a:t>
            </a:r>
          </a:p>
          <a:p>
            <a:pPr algn="r" rtl="1">
              <a:buFontTx/>
              <a:buChar char="-"/>
            </a:pPr>
            <a:r>
              <a:rPr lang="ar-MA" sz="3600" b="1" dirty="0" smtClean="0"/>
              <a:t>حواجز فيزيائية (ميكانيكية)</a:t>
            </a:r>
          </a:p>
          <a:p>
            <a:pPr algn="r" rtl="1">
              <a:buFontTx/>
              <a:buChar char="-"/>
            </a:pPr>
            <a:r>
              <a:rPr lang="ar-MA" sz="3600" b="1" dirty="0" smtClean="0"/>
              <a:t>حواجز كيميائية 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486155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dirty="0" smtClean="0">
                <a:solidFill>
                  <a:srgbClr val="92D050"/>
                </a:solidFill>
              </a:rPr>
              <a:t>الحواجز الفيزيائية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Tx/>
              <a:buChar char="-"/>
            </a:pPr>
            <a:r>
              <a:rPr lang="ar-MA" sz="3600" b="1" dirty="0" smtClean="0"/>
              <a:t>الجلد ويعتبر الحاجز الأول والأكثر انتشارا امام الجراثيم يتكون من تلات طبقات تحول دون تسرب الجراثيم الى الوسط الداخلي </a:t>
            </a:r>
          </a:p>
          <a:p>
            <a:pPr algn="r" rtl="1">
              <a:buFontTx/>
              <a:buChar char="-"/>
            </a:pPr>
            <a:r>
              <a:rPr lang="ar-MA" sz="3600" b="1" dirty="0" smtClean="0"/>
              <a:t>حركات الاهداب : كالأهداب التي تكسو المسالك التنفسية والتي تعمل على إيقاف الجراثيم التي نستنشقها و طرحها خارجا </a:t>
            </a:r>
          </a:p>
          <a:p>
            <a:pPr algn="r" rtl="1">
              <a:buFontTx/>
              <a:buChar char="-"/>
            </a:pPr>
            <a:r>
              <a:rPr lang="ar-MA" sz="3600" b="1" dirty="0" smtClean="0"/>
              <a:t>المخاطات والاغشية المخاطية : كالتي تكسو من الداخل المسالك التنفسية والهضمية والتناسلية  و......والتي تمنع الجراثيم من التسرب الى الوسط الداخلي كما تحد من تكاثرها </a:t>
            </a:r>
          </a:p>
          <a:p>
            <a:pPr algn="r" rtl="1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530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MA" sz="3600" dirty="0" smtClean="0">
                <a:solidFill>
                  <a:srgbClr val="0070C0"/>
                </a:solidFill>
              </a:rPr>
              <a:t>الحواجز الكيميائية</a:t>
            </a:r>
            <a:endParaRPr lang="fr-FR" sz="3600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MA" sz="4000" b="1" dirty="0" smtClean="0"/>
              <a:t>تتمثل في الافرازات التي تفرزها بعض أعضاء الجسم كالدموع , العرق ,اللعاب , العصارات الهضمية افرازات المسالك البولية و التناسلية ......والتي تقتل الجراثيم او تحد من تكاثرها 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4022712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dirty="0" smtClean="0">
                <a:solidFill>
                  <a:srgbClr val="FF0000"/>
                </a:solidFill>
              </a:rPr>
              <a:t>ملاحظة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MA" sz="4000" b="1" dirty="0" smtClean="0"/>
              <a:t>في حالة الإصابة بجرح على مستوى الجلد مثلا تتمكن الجراثيم من التسرب الى الوسط الداخلي مما يؤدي الى ظهور اعراض  ما يسمى الاستجابة الالتهابية . فما هي أعراضها ؟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2763258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588" y="671512"/>
            <a:ext cx="9129712" cy="5729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4104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467</Words>
  <Application>Microsoft Office PowerPoint</Application>
  <PresentationFormat>Grand écran</PresentationFormat>
  <Paragraphs>44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Thème Office</vt:lpstr>
      <vt:lpstr>تتمة ملخص الجراثيم وعلم المناعة (للنقل على دفاتر الدروس)                   وتعمي </vt:lpstr>
      <vt:lpstr>وراينا في الحصة الثانية (تتمة ملخص الجراثيم وعلم المناعة</vt:lpstr>
      <vt:lpstr>ارسموا هدا الرسم الدي يخص تكاثر الحمات (و6ص117)</vt:lpstr>
      <vt:lpstr>3- المناعة الطبيعية  3-1 الحواجز الشراحية </vt:lpstr>
      <vt:lpstr>.</vt:lpstr>
      <vt:lpstr>الحواجز الفيزيائية </vt:lpstr>
      <vt:lpstr>الحواجز الكيميائية</vt:lpstr>
      <vt:lpstr>ملاحظة </vt:lpstr>
      <vt:lpstr>Présentation PowerPoint</vt:lpstr>
      <vt:lpstr>3-2 الاستجابة الالتهابية la réaction inflammatoire</vt:lpstr>
      <vt:lpstr>البلعمة phagocytose   </vt:lpstr>
      <vt:lpstr>يمثل هدا الرسم مراحل البلعمة : ارسمه على ورقة الرسم واملأ الفراغات بما يناسب</vt:lpstr>
      <vt:lpstr>خلاصة : </vt:lpstr>
      <vt:lpstr>ملاحظة </vt:lpstr>
      <vt:lpstr>4- الاستجابة المناعتية النوعية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</dc:creator>
  <cp:lastModifiedBy>Microsoft</cp:lastModifiedBy>
  <cp:revision>17</cp:revision>
  <dcterms:created xsi:type="dcterms:W3CDTF">2020-04-12T07:15:12Z</dcterms:created>
  <dcterms:modified xsi:type="dcterms:W3CDTF">2020-04-12T09:53:42Z</dcterms:modified>
</cp:coreProperties>
</file>