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EADAF-4463-44A2-A27E-EE5D4F2F90BA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77068-6D15-4883-976D-0C5D1390D3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تتمة ملخص الجراثيم وعلم المناعة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MA" dirty="0" smtClean="0"/>
              <a:t>رأينا في الحصة الماضية :</a:t>
            </a:r>
          </a:p>
          <a:p>
            <a:pPr algn="r" rtl="1">
              <a:buNone/>
            </a:pPr>
            <a:r>
              <a:rPr lang="ar-MA" dirty="0" smtClean="0"/>
              <a:t>1- لنتعرف على الجراثيم </a:t>
            </a:r>
          </a:p>
          <a:p>
            <a:pPr algn="r" rtl="1">
              <a:buNone/>
            </a:pPr>
            <a:r>
              <a:rPr lang="ar-MA" dirty="0" smtClean="0"/>
              <a:t>1-1وسط عيش الجراثيم </a:t>
            </a:r>
          </a:p>
          <a:p>
            <a:pPr algn="r" rtl="1">
              <a:buNone/>
            </a:pPr>
            <a:r>
              <a:rPr lang="ar-MA" dirty="0" smtClean="0"/>
              <a:t>1-2 أنواع </a:t>
            </a:r>
            <a:r>
              <a:rPr lang="ar-MA" dirty="0" err="1" smtClean="0"/>
              <a:t>المتعضيات</a:t>
            </a:r>
            <a:r>
              <a:rPr lang="ar-MA" dirty="0" smtClean="0"/>
              <a:t> </a:t>
            </a:r>
            <a:r>
              <a:rPr lang="ar-MA" dirty="0" err="1" smtClean="0"/>
              <a:t>المجهرية</a:t>
            </a:r>
            <a:r>
              <a:rPr lang="ar-MA" dirty="0" smtClean="0"/>
              <a:t> </a:t>
            </a:r>
          </a:p>
          <a:p>
            <a:pPr algn="r" rtl="1">
              <a:buNone/>
            </a:pPr>
            <a:r>
              <a:rPr lang="ar-MA" dirty="0" smtClean="0"/>
              <a:t>2 الخصائص الممرضة للجراثيم </a:t>
            </a:r>
          </a:p>
          <a:p>
            <a:pPr algn="r" rtl="1">
              <a:buNone/>
            </a:pPr>
            <a:r>
              <a:rPr lang="ar-MA" dirty="0" smtClean="0"/>
              <a:t>2-1 التكاثر السريع 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/>
              <a:t>2-4 التطور السريع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MA" sz="4000" dirty="0" smtClean="0"/>
              <a:t>تتميز الحمات خاصة بقدرتها على تغيير بنيتها باستمرار مما يجعل </a:t>
            </a:r>
            <a:r>
              <a:rPr lang="ar-MA" sz="4000" dirty="0" smtClean="0"/>
              <a:t>أمر </a:t>
            </a:r>
            <a:r>
              <a:rPr lang="ar-MA" sz="4000" dirty="0" smtClean="0"/>
              <a:t>القضاء عليها مستعصيا مثل حمة السيدا و كورونا </a:t>
            </a:r>
            <a:r>
              <a:rPr lang="ar-MA" sz="4000" dirty="0" err="1" smtClean="0"/>
              <a:t>و</a:t>
            </a:r>
            <a:r>
              <a:rPr lang="ar-MA" sz="4000" dirty="0" smtClean="0"/>
              <a:t> </a:t>
            </a:r>
            <a:r>
              <a:rPr lang="ar-MA" sz="4000" dirty="0" smtClean="0"/>
              <a:t>الأنفلونزا </a:t>
            </a:r>
            <a:r>
              <a:rPr lang="ar-MA" sz="4000" dirty="0" smtClean="0"/>
              <a:t>والزكام </a:t>
            </a:r>
            <a:endParaRPr lang="fr-FR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/>
              <a:t>ملاحظة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MA" sz="4000" dirty="0" smtClean="0"/>
              <a:t>يعيش </a:t>
            </a:r>
            <a:r>
              <a:rPr lang="ar-MA" sz="4000" dirty="0" smtClean="0"/>
              <a:t>الإنسان </a:t>
            </a:r>
            <a:r>
              <a:rPr lang="ar-MA" sz="4000" dirty="0" smtClean="0"/>
              <a:t>وسط الجراثيم الممرضة </a:t>
            </a:r>
            <a:r>
              <a:rPr lang="ar-MA" sz="4000" dirty="0" smtClean="0"/>
              <a:t>إلا أنها </a:t>
            </a:r>
            <a:r>
              <a:rPr lang="ar-MA" sz="4000" dirty="0" smtClean="0"/>
              <a:t>لاتصل </a:t>
            </a:r>
            <a:r>
              <a:rPr lang="ar-MA" sz="4000" dirty="0" smtClean="0"/>
              <a:t>إلى </a:t>
            </a:r>
            <a:r>
              <a:rPr lang="ar-MA" sz="4000" dirty="0" smtClean="0"/>
              <a:t>الوسط الداخلي ( الدم اللمف </a:t>
            </a:r>
            <a:r>
              <a:rPr lang="ar-MA" sz="4000" dirty="0" smtClean="0"/>
              <a:t>الأنسجة </a:t>
            </a:r>
            <a:r>
              <a:rPr lang="ar-MA" sz="4000" dirty="0" smtClean="0"/>
              <a:t>) </a:t>
            </a:r>
            <a:r>
              <a:rPr lang="ar-MA" sz="4000" dirty="0" smtClean="0"/>
              <a:t>للإنسان إلا </a:t>
            </a:r>
            <a:r>
              <a:rPr lang="ar-MA" sz="4000" dirty="0" smtClean="0"/>
              <a:t>نادرا فما هي الحواجز التي تحول دون ذلك ؟ وما هو </a:t>
            </a:r>
            <a:r>
              <a:rPr lang="ar-MA" sz="4000" dirty="0" smtClean="0"/>
              <a:t>رد فعل </a:t>
            </a:r>
            <a:r>
              <a:rPr lang="ar-MA" sz="4000" dirty="0" smtClean="0"/>
              <a:t>الجسم في حالة تسربها </a:t>
            </a:r>
            <a:r>
              <a:rPr lang="ar-MA" sz="4000" dirty="0" smtClean="0"/>
              <a:t>إلى </a:t>
            </a:r>
            <a:r>
              <a:rPr lang="ar-MA" sz="4000" dirty="0" smtClean="0"/>
              <a:t>الوسط الداخلي ؟ </a:t>
            </a:r>
            <a:endParaRPr lang="fr-FR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/>
              <a:t>3- المناعة الطبيعية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MA" smtClean="0"/>
              <a:t>3-1الحواجز الطبيعية </a:t>
            </a:r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MA" sz="2400" dirty="0" smtClean="0"/>
              <a:t>عندما تتسرب الجراثيم </a:t>
            </a:r>
            <a:r>
              <a:rPr lang="ar-MA" sz="2400" dirty="0" smtClean="0"/>
              <a:t>إلى </a:t>
            </a:r>
            <a:r>
              <a:rPr lang="ar-MA" sz="2400" dirty="0" smtClean="0"/>
              <a:t>الوسط الداخلي ( دم + </a:t>
            </a:r>
            <a:r>
              <a:rPr lang="ar-MA" sz="2400" dirty="0" err="1" smtClean="0"/>
              <a:t>لمف</a:t>
            </a:r>
            <a:r>
              <a:rPr lang="ar-MA" sz="2400" dirty="0" smtClean="0"/>
              <a:t> +</a:t>
            </a:r>
            <a:r>
              <a:rPr lang="ar-MA" sz="2400" dirty="0" err="1" smtClean="0"/>
              <a:t>انسجة</a:t>
            </a:r>
            <a:r>
              <a:rPr lang="ar-MA" sz="2400" dirty="0" smtClean="0"/>
              <a:t> ) </a:t>
            </a:r>
            <a:r>
              <a:rPr lang="ar-MA" sz="2400" dirty="0" smtClean="0"/>
              <a:t>فإنها </a:t>
            </a:r>
            <a:r>
              <a:rPr lang="ar-MA" sz="2400" dirty="0" smtClean="0"/>
              <a:t>تجد الظروف المناسبة </a:t>
            </a:r>
            <a:r>
              <a:rPr lang="ar-MA" sz="2400" dirty="0" smtClean="0"/>
              <a:t>لتكاثرها  </a:t>
            </a:r>
            <a:r>
              <a:rPr lang="ar-MA" sz="2400" dirty="0" smtClean="0"/>
              <a:t>و تمثل الوثائق التالية طريقة تكاثر </a:t>
            </a:r>
            <a:r>
              <a:rPr lang="ar-MA" sz="2400" dirty="0" err="1" smtClean="0"/>
              <a:t>البكت</a:t>
            </a:r>
            <a:r>
              <a:rPr lang="ar-MA" sz="2400" dirty="0" err="1" smtClean="0"/>
              <a:t>ي</a:t>
            </a:r>
            <a:r>
              <a:rPr lang="ar-MA" sz="2400" dirty="0" err="1" smtClean="0"/>
              <a:t>ريات</a:t>
            </a:r>
            <a:r>
              <a:rPr lang="ar-MA" sz="2400" dirty="0" smtClean="0"/>
              <a:t> </a:t>
            </a:r>
            <a:r>
              <a:rPr lang="ar-MA" sz="2400" dirty="0" smtClean="0"/>
              <a:t>:</a:t>
            </a:r>
            <a:endParaRPr lang="fr-FR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853406"/>
            <a:ext cx="4714908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857364"/>
            <a:ext cx="3209925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MA" sz="2800" dirty="0" smtClean="0"/>
              <a:t>.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MA" dirty="0" smtClean="0"/>
              <a:t>تمثل الوثيقة 1 بكتيريا في طور الانقسام ملاحظة بالمجهر </a:t>
            </a:r>
          </a:p>
          <a:p>
            <a:pPr algn="r" rtl="1">
              <a:buNone/>
            </a:pPr>
            <a:r>
              <a:rPr lang="ar-MA" dirty="0" smtClean="0"/>
              <a:t>الوثيقة 2 طريقة تكاثر </a:t>
            </a:r>
            <a:r>
              <a:rPr lang="ar-MA" dirty="0" err="1" smtClean="0"/>
              <a:t>البكتيريات</a:t>
            </a:r>
            <a:r>
              <a:rPr lang="ar-MA" dirty="0" smtClean="0"/>
              <a:t> في ظروف مناسبة حيث تنقسم كل بكتيرية مرة كل عشرين دقيقة . </a:t>
            </a:r>
          </a:p>
          <a:p>
            <a:pPr algn="r" rtl="1">
              <a:buNone/>
            </a:pPr>
            <a:r>
              <a:rPr lang="ar-MA" dirty="0" smtClean="0"/>
              <a:t>الوثيقة 3 تطور عدد </a:t>
            </a:r>
            <a:r>
              <a:rPr lang="ar-MA" dirty="0" err="1" smtClean="0"/>
              <a:t>البكتيريات</a:t>
            </a:r>
            <a:r>
              <a:rPr lang="ar-MA" dirty="0" smtClean="0"/>
              <a:t> في وسط زرع غير متجدد خلال التجربة . </a:t>
            </a:r>
          </a:p>
          <a:p>
            <a:pPr algn="r" rtl="1">
              <a:buNone/>
            </a:pPr>
            <a:r>
              <a:rPr lang="ar-MA" sz="1800" dirty="0" smtClean="0">
                <a:solidFill>
                  <a:srgbClr val="FF0000"/>
                </a:solidFill>
              </a:rPr>
              <a:t>- </a:t>
            </a:r>
            <a:r>
              <a:rPr lang="ar-MA" sz="1800" dirty="0" err="1" smtClean="0">
                <a:solidFill>
                  <a:srgbClr val="FF0000"/>
                </a:solidFill>
              </a:rPr>
              <a:t>ماهي</a:t>
            </a:r>
            <a:r>
              <a:rPr lang="ar-MA" sz="1800" dirty="0" smtClean="0">
                <a:solidFill>
                  <a:srgbClr val="FF0000"/>
                </a:solidFill>
              </a:rPr>
              <a:t> طريقة تكاثر </a:t>
            </a:r>
            <a:r>
              <a:rPr lang="ar-MA" sz="1800" dirty="0" err="1" smtClean="0">
                <a:solidFill>
                  <a:srgbClr val="FF0000"/>
                </a:solidFill>
              </a:rPr>
              <a:t>البكتيريات</a:t>
            </a:r>
            <a:r>
              <a:rPr lang="ar-MA" sz="1800" dirty="0" smtClean="0">
                <a:solidFill>
                  <a:srgbClr val="FF0000"/>
                </a:solidFill>
              </a:rPr>
              <a:t> ؟( الوثيقة 1 </a:t>
            </a:r>
            <a:r>
              <a:rPr lang="ar-MA" sz="1800" dirty="0" err="1" smtClean="0">
                <a:solidFill>
                  <a:srgbClr val="FF0000"/>
                </a:solidFill>
              </a:rPr>
              <a:t>و</a:t>
            </a:r>
            <a:r>
              <a:rPr lang="ar-MA" sz="1800" dirty="0" smtClean="0">
                <a:solidFill>
                  <a:srgbClr val="FF0000"/>
                </a:solidFill>
              </a:rPr>
              <a:t> 2)</a:t>
            </a:r>
          </a:p>
          <a:p>
            <a:pPr algn="r" rtl="1">
              <a:buNone/>
            </a:pPr>
            <a:r>
              <a:rPr lang="ar-MA" sz="1800" dirty="0" smtClean="0">
                <a:solidFill>
                  <a:srgbClr val="FF0000"/>
                </a:solidFill>
              </a:rPr>
              <a:t>-اعتمادا على الوثيقة 2 حدد عدد </a:t>
            </a:r>
            <a:r>
              <a:rPr lang="ar-MA" sz="1800" dirty="0" err="1" smtClean="0">
                <a:solidFill>
                  <a:srgbClr val="FF0000"/>
                </a:solidFill>
              </a:rPr>
              <a:t>البكتيريات</a:t>
            </a:r>
            <a:r>
              <a:rPr lang="ar-MA" sz="1800" dirty="0" smtClean="0">
                <a:solidFill>
                  <a:srgbClr val="FF0000"/>
                </a:solidFill>
              </a:rPr>
              <a:t> الناتجة عن تكاثر بكتيرية واحد خلال 3 ساعات ؟</a:t>
            </a:r>
          </a:p>
          <a:p>
            <a:pPr algn="r" rtl="1">
              <a:buNone/>
            </a:pPr>
            <a:r>
              <a:rPr lang="ar-MA" sz="1800" dirty="0" smtClean="0">
                <a:solidFill>
                  <a:srgbClr val="FF0000"/>
                </a:solidFill>
              </a:rPr>
              <a:t>-أذكر الظروف الملائمة لتكاثر الجراثيم ؟ </a:t>
            </a:r>
          </a:p>
          <a:p>
            <a:pPr algn="r" rtl="1">
              <a:buNone/>
            </a:pPr>
            <a:r>
              <a:rPr lang="ar-MA" sz="1800" dirty="0" smtClean="0">
                <a:solidFill>
                  <a:srgbClr val="FF0000"/>
                </a:solidFill>
              </a:rPr>
              <a:t>- اعتمادا على الوثيقة 3 حدد عدد </a:t>
            </a:r>
            <a:r>
              <a:rPr lang="ar-MA" sz="1800" dirty="0" err="1" smtClean="0">
                <a:solidFill>
                  <a:srgbClr val="FF0000"/>
                </a:solidFill>
              </a:rPr>
              <a:t>البكتيريات</a:t>
            </a:r>
            <a:r>
              <a:rPr lang="ar-MA" sz="1800" dirty="0" smtClean="0">
                <a:solidFill>
                  <a:srgbClr val="FF0000"/>
                </a:solidFill>
              </a:rPr>
              <a:t> بعد بداية التجربة </a:t>
            </a:r>
            <a:r>
              <a:rPr lang="ar-MA" sz="1800" dirty="0" err="1" smtClean="0">
                <a:solidFill>
                  <a:srgbClr val="FF0000"/>
                </a:solidFill>
              </a:rPr>
              <a:t>ب</a:t>
            </a:r>
            <a:r>
              <a:rPr lang="ar-MA" sz="1800" dirty="0" smtClean="0">
                <a:solidFill>
                  <a:srgbClr val="FF0000"/>
                </a:solidFill>
              </a:rPr>
              <a:t> 5ساعات ثم 10 ساعات ( يمكن استعمال كتاب </a:t>
            </a:r>
            <a:r>
              <a:rPr lang="ar-MA" sz="1800" dirty="0" err="1" smtClean="0">
                <a:solidFill>
                  <a:srgbClr val="FF0000"/>
                </a:solidFill>
              </a:rPr>
              <a:t>التلميد</a:t>
            </a:r>
            <a:r>
              <a:rPr lang="ar-MA" sz="1800" dirty="0" smtClean="0">
                <a:solidFill>
                  <a:srgbClr val="FF0000"/>
                </a:solidFill>
              </a:rPr>
              <a:t> )</a:t>
            </a:r>
            <a:endParaRPr lang="fr-FR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MA" sz="3600" dirty="0" smtClean="0"/>
              <a:t>استنتاج 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MA" sz="3600" dirty="0" smtClean="0"/>
              <a:t>تتميز الجراثيم بالتكاثر السريع فالبكتيريات والحيوانات الأولية تتكاثر عن طريق الانقسام الخلوي بينما تتكاثر الخمائر عن طريق التبرعم والاعفان عن طريق التبرعم أما الحمات فتتكاثر إلزاميا داخل الخلايا الحية </a:t>
            </a:r>
            <a:r>
              <a:rPr lang="ar-MA" sz="3600" dirty="0" err="1" smtClean="0"/>
              <a:t>و</a:t>
            </a:r>
            <a:r>
              <a:rPr lang="ar-MA" sz="3600" dirty="0" smtClean="0"/>
              <a:t> تتلفها </a:t>
            </a:r>
            <a:endParaRPr lang="fr-FR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/>
              <a:t>2-2 </a:t>
            </a:r>
            <a:r>
              <a:rPr lang="ar-MA" dirty="0" smtClean="0"/>
              <a:t>إنتاج </a:t>
            </a:r>
            <a:r>
              <a:rPr lang="ar-MA" dirty="0" smtClean="0"/>
              <a:t>السمين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MA" sz="4000" dirty="0" smtClean="0"/>
              <a:t>الكزاز </a:t>
            </a:r>
            <a:r>
              <a:rPr lang="fr-FR" sz="4000" dirty="0" smtClean="0"/>
              <a:t>tétanos</a:t>
            </a:r>
            <a:r>
              <a:rPr lang="ar-MA" sz="4000" dirty="0" smtClean="0"/>
              <a:t> </a:t>
            </a:r>
            <a:r>
              <a:rPr lang="ar-MA" sz="4000" dirty="0" smtClean="0"/>
              <a:t>مرض ناتج عن تسرب عصيات الكزاز </a:t>
            </a:r>
            <a:r>
              <a:rPr lang="ar-MA" sz="4000" dirty="0" smtClean="0"/>
              <a:t>إلى </a:t>
            </a:r>
            <a:r>
              <a:rPr lang="ar-MA" sz="4000" dirty="0" smtClean="0"/>
              <a:t>الجسم عبر جرح </a:t>
            </a:r>
            <a:r>
              <a:rPr lang="ar-MA" sz="4000" dirty="0" smtClean="0"/>
              <a:t>بأداة </a:t>
            </a:r>
            <a:r>
              <a:rPr lang="ar-MA" sz="4000" dirty="0" smtClean="0"/>
              <a:t>صدئة </a:t>
            </a:r>
            <a:r>
              <a:rPr lang="ar-MA" sz="4000" dirty="0" err="1" smtClean="0"/>
              <a:t>و</a:t>
            </a:r>
            <a:r>
              <a:rPr lang="ar-MA" sz="4000" dirty="0" smtClean="0"/>
              <a:t> يتجلى هدا المرض في تقلصات متكررة لعضلات الجسم تنتهي بتصلبها </a:t>
            </a:r>
            <a:r>
              <a:rPr lang="ar-MA" sz="4000" dirty="0" err="1" smtClean="0"/>
              <a:t>و</a:t>
            </a:r>
            <a:r>
              <a:rPr lang="ar-MA" sz="4000" dirty="0" smtClean="0"/>
              <a:t> موت المريض . </a:t>
            </a:r>
            <a:endParaRPr lang="fr-FR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MA" sz="2800" dirty="0" smtClean="0"/>
              <a:t>لمعرفة كيفية </a:t>
            </a:r>
            <a:r>
              <a:rPr lang="ar-MA" sz="2800" dirty="0" err="1" smtClean="0"/>
              <a:t>تاثير</a:t>
            </a:r>
            <a:r>
              <a:rPr lang="ar-MA" sz="2800" dirty="0" smtClean="0"/>
              <a:t> عصيات الكزاز عن الجسم </a:t>
            </a:r>
            <a:r>
              <a:rPr lang="ar-MA" sz="2800" dirty="0" err="1" smtClean="0"/>
              <a:t>انجزت</a:t>
            </a:r>
            <a:r>
              <a:rPr lang="ar-MA" sz="2800" dirty="0" smtClean="0"/>
              <a:t> التجارب التالية </a:t>
            </a:r>
            <a:endParaRPr lang="fr-FR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943894"/>
            <a:ext cx="7429552" cy="412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/>
              <a:t>استنتاج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MA" sz="4000" dirty="0" smtClean="0"/>
              <a:t>يتبين من خلال نتائج التجارب </a:t>
            </a:r>
            <a:r>
              <a:rPr lang="ar-MA" sz="4000" dirty="0" smtClean="0"/>
              <a:t>أن </a:t>
            </a:r>
            <a:r>
              <a:rPr lang="ar-MA" sz="4000" dirty="0" smtClean="0"/>
              <a:t>عصيات الكزاز تؤثر على الجسم </a:t>
            </a:r>
            <a:r>
              <a:rPr lang="ar-MA" sz="4000" dirty="0" smtClean="0"/>
              <a:t>بإفرازاتها </a:t>
            </a:r>
            <a:r>
              <a:rPr lang="ar-MA" sz="4000" dirty="0" smtClean="0"/>
              <a:t>السامة والتي تسمى سمين </a:t>
            </a:r>
            <a:r>
              <a:rPr lang="fr-FR" sz="4000" dirty="0" smtClean="0"/>
              <a:t>la toxine </a:t>
            </a:r>
            <a:endParaRPr lang="ar-MA" sz="4000" dirty="0" smtClean="0"/>
          </a:p>
          <a:p>
            <a:pPr algn="r" rtl="1">
              <a:buNone/>
            </a:pPr>
            <a:r>
              <a:rPr lang="ar-MA" sz="4000" dirty="0" smtClean="0"/>
              <a:t>وهي مادة جد سامة لاتتأتر بالحرارة </a:t>
            </a:r>
            <a:endParaRPr lang="fr-FR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MA" dirty="0" smtClean="0"/>
              <a:t>2-3 التوفر على عليبة </a:t>
            </a:r>
            <a:r>
              <a:rPr lang="fr-FR" dirty="0" smtClean="0"/>
              <a:t>la capsule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MA" dirty="0" smtClean="0"/>
              <a:t>للكشف عن دور العليبة قام العالم </a:t>
            </a:r>
            <a:r>
              <a:rPr lang="fr-FR" dirty="0" smtClean="0"/>
              <a:t>GRIFFITH</a:t>
            </a:r>
            <a:r>
              <a:rPr lang="ar-MA" dirty="0" smtClean="0"/>
              <a:t>بالتجارب الممثلة في الجدول التالي </a:t>
            </a:r>
          </a:p>
          <a:p>
            <a:pPr algn="r" rtl="1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524000" y="2786056"/>
          <a:ext cx="6096000" cy="2619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571506"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النتيجة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التجربة </a:t>
                      </a:r>
                      <a:endParaRPr lang="fr-FR" dirty="0"/>
                    </a:p>
                  </a:txBody>
                  <a:tcPr/>
                </a:tc>
              </a:tr>
              <a:tr h="1023945">
                <a:tc>
                  <a:txBody>
                    <a:bodyPr/>
                    <a:lstStyle/>
                    <a:p>
                      <a:pPr algn="r" rtl="1"/>
                      <a:endParaRPr lang="ar-MA" dirty="0" smtClean="0"/>
                    </a:p>
                    <a:p>
                      <a:pPr algn="r" rtl="1"/>
                      <a:r>
                        <a:rPr lang="ar-MA" dirty="0" smtClean="0"/>
                        <a:t>تبقى الفئران حية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MA" dirty="0" smtClean="0"/>
                    </a:p>
                    <a:p>
                      <a:pPr algn="r" rtl="1"/>
                      <a:r>
                        <a:rPr lang="ar-MA" dirty="0" smtClean="0"/>
                        <a:t>حقن</a:t>
                      </a:r>
                      <a:r>
                        <a:rPr lang="ar-MA" baseline="0" dirty="0" smtClean="0"/>
                        <a:t> فئران سليمة بمكورات </a:t>
                      </a:r>
                      <a:r>
                        <a:rPr lang="ar-MA" baseline="0" dirty="0" smtClean="0"/>
                        <a:t>ثنائية </a:t>
                      </a:r>
                      <a:r>
                        <a:rPr lang="ar-MA" baseline="0" dirty="0" smtClean="0"/>
                        <a:t>رئوية لاتتوفر على عليبة </a:t>
                      </a:r>
                      <a:endParaRPr lang="fr-FR" dirty="0"/>
                    </a:p>
                  </a:txBody>
                  <a:tcPr/>
                </a:tc>
              </a:tr>
              <a:tr h="1023945">
                <a:tc>
                  <a:txBody>
                    <a:bodyPr/>
                    <a:lstStyle/>
                    <a:p>
                      <a:pPr algn="r" rtl="1"/>
                      <a:r>
                        <a:rPr lang="ar-MA" dirty="0" smtClean="0"/>
                        <a:t>موت جميع الفئران بعد </a:t>
                      </a:r>
                      <a:r>
                        <a:rPr lang="ar-MA" dirty="0" smtClean="0"/>
                        <a:t>إصابتها </a:t>
                      </a:r>
                      <a:r>
                        <a:rPr lang="ar-MA" dirty="0" smtClean="0"/>
                        <a:t>بمرض التهاب الرئة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dirty="0" smtClean="0"/>
                        <a:t>حقن فئران سليمة بمكورات </a:t>
                      </a:r>
                      <a:r>
                        <a:rPr lang="ar-MA" dirty="0" smtClean="0"/>
                        <a:t>ثنائية </a:t>
                      </a:r>
                      <a:r>
                        <a:rPr lang="ar-MA" dirty="0" smtClean="0"/>
                        <a:t>رئوية تتوفر على عليبة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استنتاج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MA" sz="4000" dirty="0" smtClean="0"/>
              <a:t>نستنتج من خلال نتائج التجارب السابقة </a:t>
            </a:r>
            <a:r>
              <a:rPr lang="ar-MA" sz="4000" dirty="0" err="1" smtClean="0"/>
              <a:t>ان</a:t>
            </a:r>
            <a:r>
              <a:rPr lang="ar-MA" sz="4000" dirty="0" smtClean="0"/>
              <a:t> المكورات التي تتوفر على عليبة و حدها هي القاتلة ويرجع ذلك </a:t>
            </a:r>
            <a:r>
              <a:rPr lang="ar-MA" sz="4000" dirty="0" smtClean="0"/>
              <a:t>إلى </a:t>
            </a:r>
            <a:r>
              <a:rPr lang="ar-MA" sz="4000" dirty="0" smtClean="0"/>
              <a:t>كون العليبة تحميها ضد مقاومة الجسم بينما يقضي الجسم على المكورات التي لا تتوفر على عليبة بواسطة جهازه المناعاتي </a:t>
            </a:r>
            <a:endParaRPr lang="fr-FR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408</Words>
  <Application>Microsoft Office PowerPoint</Application>
  <PresentationFormat>Affichage à l'écran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تتمة ملخص الجراثيم وعلم المناعة </vt:lpstr>
      <vt:lpstr>عندما تتسرب الجراثيم إلى الوسط الداخلي ( دم + لمف +انسجة ) فإنها تجد الظروف المناسبة لتكاثرها  و تمثل الوثائق التالية طريقة تكاثر البكتيريات :</vt:lpstr>
      <vt:lpstr>.</vt:lpstr>
      <vt:lpstr>استنتاج </vt:lpstr>
      <vt:lpstr>2-2 إنتاج السمين </vt:lpstr>
      <vt:lpstr>لمعرفة كيفية تاثير عصيات الكزاز عن الجسم انجزت التجارب التالية </vt:lpstr>
      <vt:lpstr>استنتاج </vt:lpstr>
      <vt:lpstr>2-3 التوفر على عليبة la capsule</vt:lpstr>
      <vt:lpstr>استنتاج </vt:lpstr>
      <vt:lpstr>2-4 التطور السريع </vt:lpstr>
      <vt:lpstr>ملاحظة </vt:lpstr>
      <vt:lpstr>3- المناعة الطبيعية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تتمة ملخص الجراثيم وعلم المناعة</dc:title>
  <dc:creator>houssein</dc:creator>
  <cp:lastModifiedBy>houssein</cp:lastModifiedBy>
  <cp:revision>15</cp:revision>
  <dcterms:created xsi:type="dcterms:W3CDTF">2020-04-03T17:38:25Z</dcterms:created>
  <dcterms:modified xsi:type="dcterms:W3CDTF">2020-04-03T19:42:28Z</dcterms:modified>
</cp:coreProperties>
</file>