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8F2E255-F981-4E01-B6F3-4D2C79EC1253}" type="datetimeFigureOut">
              <a:rPr lang="ar-SA" smtClean="0"/>
              <a:t>30/07/1441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A99AABE-B38D-4763-A633-7764662D8843}" type="slidenum">
              <a:rPr lang="ar-SA" smtClean="0"/>
              <a:t>‹N°›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2E255-F981-4E01-B6F3-4D2C79EC1253}" type="datetimeFigureOut">
              <a:rPr lang="ar-SA" smtClean="0"/>
              <a:t>30/07/1441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9AABE-B38D-4763-A633-7764662D8843}" type="slidenum">
              <a:rPr lang="ar-SA" smtClean="0"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2E255-F981-4E01-B6F3-4D2C79EC1253}" type="datetimeFigureOut">
              <a:rPr lang="ar-SA" smtClean="0"/>
              <a:t>30/07/1441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9AABE-B38D-4763-A633-7764662D8843}" type="slidenum">
              <a:rPr lang="ar-SA" smtClean="0"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2E255-F981-4E01-B6F3-4D2C79EC1253}" type="datetimeFigureOut">
              <a:rPr lang="ar-SA" smtClean="0"/>
              <a:t>30/07/1441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9AABE-B38D-4763-A633-7764662D8843}" type="slidenum">
              <a:rPr lang="ar-SA" smtClean="0"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2E255-F981-4E01-B6F3-4D2C79EC1253}" type="datetimeFigureOut">
              <a:rPr lang="ar-SA" smtClean="0"/>
              <a:t>30/07/1441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9AABE-B38D-4763-A633-7764662D8843}" type="slidenum">
              <a:rPr lang="ar-SA" smtClean="0"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2E255-F981-4E01-B6F3-4D2C79EC1253}" type="datetimeFigureOut">
              <a:rPr lang="ar-SA" smtClean="0"/>
              <a:t>30/07/1441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9AABE-B38D-4763-A633-7764662D8843}" type="slidenum">
              <a:rPr lang="ar-SA" smtClean="0"/>
              <a:t>‹N°›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2E255-F981-4E01-B6F3-4D2C79EC1253}" type="datetimeFigureOut">
              <a:rPr lang="ar-SA" smtClean="0"/>
              <a:t>30/07/1441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9AABE-B38D-4763-A633-7764662D8843}" type="slidenum">
              <a:rPr lang="ar-SA" smtClean="0"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2E255-F981-4E01-B6F3-4D2C79EC1253}" type="datetimeFigureOut">
              <a:rPr lang="ar-SA" smtClean="0"/>
              <a:t>30/07/1441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9AABE-B38D-4763-A633-7764662D8843}" type="slidenum">
              <a:rPr lang="ar-SA" smtClean="0"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2E255-F981-4E01-B6F3-4D2C79EC1253}" type="datetimeFigureOut">
              <a:rPr lang="ar-SA" smtClean="0"/>
              <a:t>30/07/1441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9AABE-B38D-4763-A633-7764662D8843}" type="slidenum">
              <a:rPr lang="ar-SA" smtClean="0"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2E255-F981-4E01-B6F3-4D2C79EC1253}" type="datetimeFigureOut">
              <a:rPr lang="ar-SA" smtClean="0"/>
              <a:t>30/07/1441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9AABE-B38D-4763-A633-7764662D8843}" type="slidenum">
              <a:rPr lang="ar-SA" smtClean="0"/>
              <a:t>‹N°›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2E255-F981-4E01-B6F3-4D2C79EC1253}" type="datetimeFigureOut">
              <a:rPr lang="ar-SA" smtClean="0"/>
              <a:t>30/07/1441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9AABE-B38D-4763-A633-7764662D8843}" type="slidenum">
              <a:rPr lang="ar-SA" smtClean="0"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8F2E255-F981-4E01-B6F3-4D2C79EC1253}" type="datetimeFigureOut">
              <a:rPr lang="ar-SA" smtClean="0"/>
              <a:t>30/07/1441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A99AABE-B38D-4763-A633-7764662D8843}" type="slidenum">
              <a:rPr lang="ar-SA" smtClean="0"/>
              <a:t>‹N°›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772400" cy="3456384"/>
          </a:xfrm>
        </p:spPr>
        <p:txBody>
          <a:bodyPr>
            <a:normAutofit/>
          </a:bodyPr>
          <a:lstStyle/>
          <a:p>
            <a:pPr algn="r"/>
            <a:r>
              <a:rPr lang="ar-MA" dirty="0" smtClean="0"/>
              <a:t>   </a:t>
            </a:r>
            <a:r>
              <a:rPr lang="ar-MA" dirty="0" smtClean="0">
                <a:solidFill>
                  <a:schemeClr val="tx1"/>
                </a:solidFill>
              </a:rPr>
              <a:t>الأولى إعدادي. </a:t>
            </a:r>
            <a:br>
              <a:rPr lang="ar-MA" dirty="0" smtClean="0">
                <a:solidFill>
                  <a:schemeClr val="tx1"/>
                </a:solidFill>
              </a:rPr>
            </a:br>
            <a:r>
              <a:rPr lang="ar-MA" dirty="0" smtClean="0">
                <a:solidFill>
                  <a:schemeClr val="tx1"/>
                </a:solidFill>
              </a:rPr>
              <a:t>   الدرس اللغوي.</a:t>
            </a:r>
            <a:br>
              <a:rPr lang="ar-MA" dirty="0" smtClean="0">
                <a:solidFill>
                  <a:schemeClr val="tx1"/>
                </a:solidFill>
              </a:rPr>
            </a:br>
            <a:r>
              <a:rPr lang="ar-MA" dirty="0" smtClean="0">
                <a:solidFill>
                  <a:schemeClr val="tx1"/>
                </a:solidFill>
              </a:rPr>
              <a:t>   (الدورة الثانية)</a:t>
            </a:r>
            <a:br>
              <a:rPr lang="ar-MA" dirty="0" smtClean="0">
                <a:solidFill>
                  <a:schemeClr val="tx1"/>
                </a:solidFill>
              </a:rPr>
            </a:b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816232"/>
          </a:xfrm>
        </p:spPr>
        <p:txBody>
          <a:bodyPr>
            <a:normAutofit/>
          </a:bodyPr>
          <a:lstStyle/>
          <a:p>
            <a:pPr algn="ctr"/>
            <a:r>
              <a:rPr lang="ar-MA" sz="2400" b="1" dirty="0" smtClean="0">
                <a:solidFill>
                  <a:srgbClr val="FF0000"/>
                </a:solidFill>
                <a:ea typeface="Calibri"/>
              </a:rPr>
              <a:t>اللازم والمتعدي:</a:t>
            </a:r>
          </a:p>
          <a:p>
            <a:pPr algn="ctr"/>
            <a:r>
              <a:rPr lang="ar-MA" sz="2400" b="1" dirty="0" smtClean="0">
                <a:solidFill>
                  <a:srgbClr val="FF0000"/>
                </a:solidFill>
                <a:ea typeface="Calibri"/>
              </a:rPr>
              <a:t>الأفعال المتعدية إلى مفعولين أصلهما مبتدأ وخبر</a:t>
            </a:r>
            <a:endParaRPr lang="ar-SA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70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620688"/>
            <a:ext cx="7024744" cy="936104"/>
          </a:xfrm>
        </p:spPr>
        <p:txBody>
          <a:bodyPr>
            <a:normAutofit/>
          </a:bodyPr>
          <a:lstStyle/>
          <a:p>
            <a:pPr algn="ctr"/>
            <a:r>
              <a:rPr lang="ar-MA" b="1" dirty="0" smtClean="0">
                <a:solidFill>
                  <a:srgbClr val="FF0000"/>
                </a:solidFill>
              </a:rPr>
              <a:t>أمثلة توضيحية</a:t>
            </a:r>
            <a:endParaRPr lang="ar-SA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4377412"/>
              </p:ext>
            </p:extLst>
          </p:nvPr>
        </p:nvGraphicFramePr>
        <p:xfrm>
          <a:off x="467543" y="1844825"/>
          <a:ext cx="8208913" cy="4752528"/>
        </p:xfrm>
        <a:graphic>
          <a:graphicData uri="http://schemas.openxmlformats.org/drawingml/2006/table">
            <a:tbl>
              <a:tblPr rtl="1" firstRow="1" firstCol="1" bandRow="1"/>
              <a:tblGrid>
                <a:gridCol w="2310455"/>
                <a:gridCol w="925269"/>
                <a:gridCol w="1387361"/>
                <a:gridCol w="1386274"/>
                <a:gridCol w="1078575"/>
                <a:gridCol w="1120979"/>
              </a:tblGrid>
              <a:tr h="38310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الجمل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الفعل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نوعه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الفاعل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المفعول الأول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المفعول الثاني</a:t>
                      </a:r>
                      <a:endParaRPr lang="en-US" sz="16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942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_يتطور الفنُّ</a:t>
                      </a:r>
                      <a:r>
                        <a:rPr lang="ar-SA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6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_يستشعر الناس </a:t>
                      </a:r>
                      <a:r>
                        <a:rPr lang="ar-SA" sz="16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الذعرَ</a:t>
                      </a:r>
                      <a:r>
                        <a:rPr lang="ar-SA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6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_عد الناس </a:t>
                      </a:r>
                      <a:r>
                        <a:rPr lang="ar-SA" sz="16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السينما</a:t>
                      </a:r>
                      <a:r>
                        <a:rPr lang="ar-SA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ar-SA" sz="16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خصماً </a:t>
                      </a:r>
                      <a:r>
                        <a:rPr lang="ar-SA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للمسرح</a:t>
                      </a:r>
                      <a:r>
                        <a:rPr lang="ar-SA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fr-FR" sz="16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_ظننت </a:t>
                      </a:r>
                      <a:r>
                        <a:rPr lang="ar-SA" sz="16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البحر</a:t>
                      </a:r>
                      <a:r>
                        <a:rPr lang="ar-SA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َ </a:t>
                      </a:r>
                      <a:r>
                        <a:rPr lang="ar-SA" sz="1600" b="1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هائجاً</a:t>
                      </a:r>
                      <a:endParaRPr lang="fr-FR" sz="1600" b="1" dirty="0" smtClean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_رأيت </a:t>
                      </a:r>
                      <a:r>
                        <a:rPr lang="ar-SA" sz="16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الحق</a:t>
                      </a:r>
                      <a:r>
                        <a:rPr lang="ar-SA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َ </a:t>
                      </a:r>
                      <a:r>
                        <a:rPr lang="ar-SA" sz="1600" b="1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منصوراً</a:t>
                      </a:r>
                      <a:endParaRPr lang="fr-FR" sz="1600" b="1" dirty="0" smtClean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_جعل النجار </a:t>
                      </a:r>
                      <a:r>
                        <a:rPr lang="ar-SA" sz="16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الخشبَ</a:t>
                      </a:r>
                      <a:r>
                        <a:rPr lang="ar-SA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ar-SA" sz="1600" b="1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طاولةً</a:t>
                      </a:r>
                      <a:endParaRPr lang="fr-FR" sz="1600" b="1" dirty="0" smtClean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_اتخذه</a:t>
                      </a:r>
                      <a:r>
                        <a:rPr lang="ar-SA" sz="16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ُ</a:t>
                      </a:r>
                      <a:r>
                        <a:rPr lang="ar-SA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ar-SA" sz="1600" b="1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صديقا.</a:t>
                      </a:r>
                      <a:endParaRPr lang="en-US" sz="16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يتطور</a:t>
                      </a:r>
                      <a:endParaRPr lang="fr-FR" sz="16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يستشعر</a:t>
                      </a:r>
                      <a:endParaRPr lang="fr-FR" sz="16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عد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MA" sz="16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ظن</a:t>
                      </a:r>
                      <a:endParaRPr lang="fr-FR" sz="16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رأى</a:t>
                      </a:r>
                      <a:endParaRPr lang="fr-FR" sz="16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جعل</a:t>
                      </a:r>
                      <a:endParaRPr lang="fr-FR" sz="16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اتخذ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لازم</a:t>
                      </a:r>
                      <a:endParaRPr lang="fr-FR" sz="16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متعد </a:t>
                      </a:r>
                      <a:r>
                        <a:rPr lang="ar-SA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لمفعول</a:t>
                      </a:r>
                      <a:r>
                        <a:rPr lang="ar-MA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واحد</a:t>
                      </a:r>
                      <a:endParaRPr lang="fr-FR" sz="16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متعد لمفعولين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MA" sz="16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متعد </a:t>
                      </a:r>
                      <a:r>
                        <a:rPr lang="ar-SA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لمفعولين</a:t>
                      </a:r>
                      <a:endParaRPr lang="fr-FR" sz="16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متعد </a:t>
                      </a:r>
                      <a:r>
                        <a:rPr lang="ar-SA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لمفعولين</a:t>
                      </a:r>
                      <a:endParaRPr lang="fr-FR" sz="16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متعد </a:t>
                      </a:r>
                      <a:r>
                        <a:rPr lang="ar-SA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لمفعولين</a:t>
                      </a:r>
                      <a:endParaRPr lang="fr-FR" sz="16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متعد لمفعولين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الفن</a:t>
                      </a:r>
                      <a:endParaRPr lang="fr-FR" sz="16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الناس</a:t>
                      </a:r>
                      <a:endParaRPr lang="fr-FR" sz="16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الناس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MA" sz="16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ت</a:t>
                      </a:r>
                      <a:endParaRPr lang="fr-FR" sz="16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ت</a:t>
                      </a:r>
                      <a:endParaRPr lang="fr-FR" sz="16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النجار</a:t>
                      </a:r>
                      <a:endParaRPr lang="fr-FR" sz="16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(ضمير مستتر)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هو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ــــــــــــــــ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الذعر</a:t>
                      </a:r>
                      <a:endParaRPr lang="fr-FR" sz="1600" b="1" dirty="0" smtClean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السينما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MA" sz="1600" b="1" dirty="0" smtClean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البحر</a:t>
                      </a:r>
                      <a:endParaRPr lang="fr-FR" sz="1600" b="1" dirty="0" smtClean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الحق</a:t>
                      </a:r>
                      <a:endParaRPr lang="fr-FR" sz="1600" b="1" dirty="0" smtClean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الخشب</a:t>
                      </a:r>
                      <a:endParaRPr lang="fr-FR" sz="1600" b="1" dirty="0" smtClean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ar-MA" sz="16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ـــ</a:t>
                      </a: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ه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ــــــــــــــــــ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ar-MA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ــــــــــــــــــ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cs typeface="Arial"/>
                        </a:rPr>
                        <a:t/>
                      </a:r>
                      <a:br>
                        <a:rPr lang="en-US" sz="1600" dirty="0">
                          <a:effectLst/>
                          <a:latin typeface="Calibri"/>
                          <a:cs typeface="Arial"/>
                        </a:rPr>
                      </a:br>
                      <a:r>
                        <a:rPr lang="ar-SA" sz="16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خصما</a:t>
                      </a:r>
                      <a:endParaRPr lang="en-US" sz="16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MA" sz="1600" b="1" dirty="0" smtClean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6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هائجا</a:t>
                      </a:r>
                      <a:endParaRPr lang="fr-FR" sz="1600" b="1" dirty="0" smtClean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منصورا</a:t>
                      </a:r>
                      <a:endParaRPr lang="fr-FR" sz="1600" b="1" dirty="0" smtClean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طاولة</a:t>
                      </a:r>
                      <a:endParaRPr lang="fr-FR" sz="1600" b="1" dirty="0" smtClean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صديقا</a:t>
                      </a:r>
                      <a:endParaRPr lang="en-US" sz="16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38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476672"/>
            <a:ext cx="7024744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ar-MA" dirty="0" smtClean="0">
                <a:solidFill>
                  <a:srgbClr val="FF0000"/>
                </a:solidFill>
              </a:rPr>
              <a:t>                  </a:t>
            </a:r>
            <a:r>
              <a:rPr lang="ar-MA" sz="4400" b="1" dirty="0" smtClean="0">
                <a:solidFill>
                  <a:srgbClr val="FF0000"/>
                </a:solidFill>
              </a:rPr>
              <a:t>استنتاج</a:t>
            </a:r>
            <a:endParaRPr lang="ar-SA" sz="44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052736"/>
            <a:ext cx="8424936" cy="580526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  <a:tabLst>
                <a:tab pos="4591050" algn="l"/>
              </a:tabLst>
            </a:pPr>
            <a:r>
              <a:rPr lang="ar-MA" sz="8000" b="1" dirty="0" smtClean="0">
                <a:ea typeface="Calibri"/>
              </a:rPr>
              <a:t>_</a:t>
            </a:r>
            <a:r>
              <a:rPr lang="ar-MA" sz="7200" b="1" dirty="0">
                <a:ea typeface="Calibri"/>
              </a:rPr>
              <a:t>ينقسم الفعل باعتبار معناه إلى قسمين: </a:t>
            </a:r>
            <a:endParaRPr lang="ar-MA" sz="7200" dirty="0" smtClean="0"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  <a:tabLst>
                <a:tab pos="4591050" algn="l"/>
              </a:tabLst>
            </a:pPr>
            <a:r>
              <a:rPr lang="ar-MA" sz="7200" dirty="0"/>
              <a:t> </a:t>
            </a:r>
            <a:r>
              <a:rPr lang="ar-MA" sz="7200" dirty="0" smtClean="0"/>
              <a:t>                 </a:t>
            </a:r>
            <a:r>
              <a:rPr lang="ar-MA" sz="7200" b="1" dirty="0" smtClean="0">
                <a:ea typeface="Calibri"/>
              </a:rPr>
              <a:t>  </a:t>
            </a:r>
            <a:r>
              <a:rPr lang="ar-MA" sz="7200" b="1" dirty="0">
                <a:solidFill>
                  <a:srgbClr val="FF0000"/>
                </a:solidFill>
                <a:ea typeface="Calibri"/>
              </a:rPr>
              <a:t>اللازم</a:t>
            </a:r>
            <a:r>
              <a:rPr lang="ar-MA" sz="7200" b="1" dirty="0">
                <a:ea typeface="Calibri"/>
              </a:rPr>
              <a:t> </a:t>
            </a:r>
            <a:endParaRPr lang="ar-MA" sz="7200" b="1" dirty="0" smtClean="0">
              <a:ea typeface="Calibri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  <a:tabLst>
                <a:tab pos="4591050" algn="l"/>
              </a:tabLst>
            </a:pPr>
            <a:r>
              <a:rPr lang="ar-MA" sz="7200" b="1" dirty="0">
                <a:ea typeface="Calibri"/>
              </a:rPr>
              <a:t> </a:t>
            </a:r>
            <a:r>
              <a:rPr lang="ar-MA" sz="7200" b="1" dirty="0" smtClean="0">
                <a:ea typeface="Calibri"/>
              </a:rPr>
              <a:t>  •</a:t>
            </a:r>
            <a:r>
              <a:rPr lang="ar-MA" sz="7200" dirty="0" smtClean="0">
                <a:ea typeface="Calibri"/>
              </a:rPr>
              <a:t>هو الذي يكتفي برفع الفاعل                                                                                                           </a:t>
            </a:r>
            <a:r>
              <a:rPr lang="ar-MA" sz="7200" b="1" dirty="0" smtClean="0">
                <a:ea typeface="Calibri"/>
              </a:rPr>
              <a:t>ذهب </a:t>
            </a:r>
            <a:r>
              <a:rPr lang="ar-MA" sz="7200" b="1" dirty="0" smtClean="0">
                <a:solidFill>
                  <a:srgbClr val="00B050"/>
                </a:solidFill>
                <a:ea typeface="Calibri"/>
              </a:rPr>
              <a:t>الولدُ</a:t>
            </a:r>
            <a:r>
              <a:rPr lang="ar-MA" sz="7200" b="1" dirty="0" smtClean="0">
                <a:ea typeface="Calibri"/>
              </a:rPr>
              <a:t> </a:t>
            </a:r>
            <a:r>
              <a:rPr lang="ar-MA" sz="7200" b="1" dirty="0">
                <a:ea typeface="Calibri"/>
              </a:rPr>
              <a:t>_سافر </a:t>
            </a:r>
            <a:r>
              <a:rPr lang="ar-MA" sz="7200" b="1" dirty="0" smtClean="0">
                <a:solidFill>
                  <a:srgbClr val="00B050"/>
                </a:solidFill>
                <a:ea typeface="Calibri"/>
              </a:rPr>
              <a:t>الرجلُ</a:t>
            </a:r>
            <a:r>
              <a:rPr lang="ar-MA" sz="7200" b="1" dirty="0" smtClean="0">
                <a:ea typeface="Calibri"/>
              </a:rPr>
              <a:t> ...</a:t>
            </a: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Clr>
                <a:srgbClr val="94C600"/>
              </a:buClr>
              <a:buNone/>
              <a:tabLst>
                <a:tab pos="4591050" algn="l"/>
              </a:tabLst>
            </a:pPr>
            <a:r>
              <a:rPr lang="ar-MA" sz="7200" b="1" dirty="0">
                <a:ea typeface="Calibri"/>
              </a:rPr>
              <a:t> </a:t>
            </a:r>
            <a:r>
              <a:rPr lang="ar-MA" sz="7200" b="1" dirty="0" smtClean="0">
                <a:ea typeface="Calibri"/>
              </a:rPr>
              <a:t>                                                  </a:t>
            </a:r>
            <a:r>
              <a:rPr lang="ar-MA" sz="7200" b="1" dirty="0" smtClean="0">
                <a:solidFill>
                  <a:srgbClr val="FF0000"/>
                </a:solidFill>
                <a:ea typeface="Calibri"/>
              </a:rPr>
              <a:t>المتعدي</a:t>
            </a:r>
            <a:endParaRPr lang="en-US" sz="7200" dirty="0" smtClean="0">
              <a:solidFill>
                <a:srgbClr val="FF0000"/>
              </a:solidFill>
              <a:ea typeface="Calibri"/>
              <a:cs typeface="Arial"/>
            </a:endParaRPr>
          </a:p>
          <a:p>
            <a:pPr marL="0" lvl="0" indent="0" algn="ctr">
              <a:lnSpc>
                <a:spcPct val="115000"/>
              </a:lnSpc>
              <a:spcAft>
                <a:spcPts val="1000"/>
              </a:spcAft>
              <a:buClr>
                <a:srgbClr val="94C600"/>
              </a:buClr>
              <a:buNone/>
              <a:tabLst>
                <a:tab pos="4591050" algn="l"/>
              </a:tabLst>
            </a:pPr>
            <a:r>
              <a:rPr lang="ar-MA" sz="7200" b="1" dirty="0" smtClean="0">
                <a:ea typeface="Calibri"/>
              </a:rPr>
              <a:t>                                    </a:t>
            </a:r>
            <a:r>
              <a:rPr lang="ar-MA" sz="7200" b="1" dirty="0" smtClean="0">
                <a:latin typeface="Calibri"/>
                <a:ea typeface="Calibri"/>
              </a:rPr>
              <a:t>•</a:t>
            </a:r>
            <a:r>
              <a:rPr lang="ar-MA" sz="7200" dirty="0" smtClean="0">
                <a:solidFill>
                  <a:srgbClr val="3E3D2D"/>
                </a:solidFill>
                <a:ea typeface="Calibri"/>
              </a:rPr>
              <a:t>هو </a:t>
            </a:r>
            <a:r>
              <a:rPr lang="ar-MA" sz="7200" dirty="0">
                <a:solidFill>
                  <a:srgbClr val="3E3D2D"/>
                </a:solidFill>
                <a:ea typeface="Calibri"/>
              </a:rPr>
              <a:t>الذي يتعدى الفاعل إلى نصب مفعول به  </a:t>
            </a:r>
            <a:r>
              <a:rPr lang="ar-MA" sz="7200" dirty="0">
                <a:solidFill>
                  <a:prstClr val="black"/>
                </a:solidFill>
                <a:ea typeface="Calibri"/>
              </a:rPr>
              <a:t>واحد أو أكثر</a:t>
            </a:r>
            <a:endParaRPr lang="ar-MA" sz="7200" dirty="0">
              <a:solidFill>
                <a:srgbClr val="3E3D2D"/>
              </a:solidFill>
              <a:ea typeface="Calibri"/>
            </a:endParaRPr>
          </a:p>
          <a:p>
            <a:pPr marL="0" lvl="0" indent="0" algn="ctr">
              <a:lnSpc>
                <a:spcPct val="115000"/>
              </a:lnSpc>
              <a:spcAft>
                <a:spcPts val="1000"/>
              </a:spcAft>
              <a:buNone/>
              <a:tabLst>
                <a:tab pos="4591050" algn="l"/>
              </a:tabLst>
            </a:pPr>
            <a:r>
              <a:rPr lang="ar-MA" sz="7200" b="1" dirty="0" smtClean="0">
                <a:ea typeface="Calibri"/>
              </a:rPr>
              <a:t>                               أكل</a:t>
            </a:r>
            <a:r>
              <a:rPr lang="ar-MA" sz="7200" b="1" dirty="0" smtClean="0">
                <a:solidFill>
                  <a:srgbClr val="00B050"/>
                </a:solidFill>
                <a:ea typeface="Calibri"/>
              </a:rPr>
              <a:t>تُ</a:t>
            </a:r>
            <a:r>
              <a:rPr lang="ar-MA" sz="7200" b="1" dirty="0" smtClean="0">
                <a:ea typeface="Calibri"/>
              </a:rPr>
              <a:t> </a:t>
            </a:r>
            <a:r>
              <a:rPr lang="ar-MA" sz="7200" b="1" dirty="0" smtClean="0">
                <a:solidFill>
                  <a:srgbClr val="FF0000"/>
                </a:solidFill>
                <a:ea typeface="Calibri"/>
              </a:rPr>
              <a:t>التفاحةَ </a:t>
            </a:r>
            <a:r>
              <a:rPr lang="ar-MA" sz="7200" b="1" dirty="0">
                <a:ea typeface="Calibri"/>
              </a:rPr>
              <a:t>_ رأي</a:t>
            </a:r>
            <a:r>
              <a:rPr lang="ar-MA" sz="7200" b="1" dirty="0">
                <a:solidFill>
                  <a:srgbClr val="00B050"/>
                </a:solidFill>
                <a:ea typeface="Calibri"/>
              </a:rPr>
              <a:t>ت</a:t>
            </a:r>
            <a:r>
              <a:rPr lang="ar-MA" sz="7200" b="1" dirty="0">
                <a:ea typeface="Calibri"/>
              </a:rPr>
              <a:t> </a:t>
            </a:r>
            <a:r>
              <a:rPr lang="ar-MA" sz="7200" b="1" dirty="0" smtClean="0">
                <a:solidFill>
                  <a:srgbClr val="FF0000"/>
                </a:solidFill>
                <a:ea typeface="Calibri"/>
              </a:rPr>
              <a:t>البحرَ هائجا</a:t>
            </a:r>
            <a:endParaRPr lang="en-US" sz="7200" dirty="0">
              <a:solidFill>
                <a:srgbClr val="FF0000"/>
              </a:solidFill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4591050" algn="l"/>
              </a:tabLst>
            </a:pPr>
            <a:r>
              <a:rPr lang="ar-MA" sz="7200" b="1" dirty="0">
                <a:ea typeface="Calibri"/>
              </a:rPr>
              <a:t> _من الأفعال المتعدية ،</a:t>
            </a:r>
            <a:r>
              <a:rPr lang="ar-MA" sz="7200" b="1" dirty="0" smtClean="0">
                <a:ea typeface="Calibri"/>
              </a:rPr>
              <a:t>أفعال </a:t>
            </a:r>
            <a:r>
              <a:rPr lang="ar-MA" sz="7200" b="1" dirty="0">
                <a:ea typeface="Calibri"/>
              </a:rPr>
              <a:t>تتعدى إلى مفعولين أصلهما مبتدأ وخبر وتنقسم إلى ثلاثة أقسام</a:t>
            </a:r>
            <a:r>
              <a:rPr lang="ar-MA" sz="7200" b="1" dirty="0" smtClean="0">
                <a:ea typeface="Calibri"/>
              </a:rPr>
              <a:t>:</a:t>
            </a:r>
            <a:endParaRPr lang="ar-MA" sz="7200" dirty="0" smtClean="0">
              <a:effectLst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  <a:tabLst>
                <a:tab pos="4591050" algn="l"/>
              </a:tabLst>
            </a:pPr>
            <a:r>
              <a:rPr lang="ar-MA" sz="7200" b="1" dirty="0" smtClean="0">
                <a:solidFill>
                  <a:srgbClr val="00B0F0"/>
                </a:solidFill>
                <a:ea typeface="Calibri"/>
              </a:rPr>
              <a:t> أفعال اليقين:</a:t>
            </a:r>
            <a:r>
              <a:rPr lang="ar-MA" sz="7200" b="1" dirty="0" smtClean="0">
                <a:ea typeface="Calibri"/>
              </a:rPr>
              <a:t>تدل </a:t>
            </a:r>
            <a:r>
              <a:rPr lang="ar-MA" sz="7200" b="1" dirty="0">
                <a:ea typeface="Calibri"/>
              </a:rPr>
              <a:t>على ما يتيقنه الفاعل </a:t>
            </a:r>
            <a:r>
              <a:rPr lang="ar-MA" sz="7200" b="1" dirty="0" smtClean="0">
                <a:ea typeface="Calibri"/>
              </a:rPr>
              <a:t>ويعتقده:</a:t>
            </a:r>
            <a:r>
              <a:rPr lang="ar-MA" sz="7200" b="1" dirty="0" smtClean="0">
                <a:solidFill>
                  <a:srgbClr val="FF0000"/>
                </a:solidFill>
                <a:ea typeface="Calibri"/>
              </a:rPr>
              <a:t>رأى</a:t>
            </a:r>
            <a:r>
              <a:rPr lang="ar-MA" sz="7200" b="1" dirty="0" smtClean="0">
                <a:ea typeface="Calibri"/>
              </a:rPr>
              <a:t>_</a:t>
            </a:r>
            <a:r>
              <a:rPr lang="ar-MA" sz="7200" b="1" dirty="0" smtClean="0">
                <a:solidFill>
                  <a:srgbClr val="FF0000"/>
                </a:solidFill>
                <a:ea typeface="Calibri"/>
              </a:rPr>
              <a:t>علم</a:t>
            </a:r>
            <a:r>
              <a:rPr lang="ar-MA" sz="7200" b="1" dirty="0" smtClean="0">
                <a:ea typeface="Calibri"/>
              </a:rPr>
              <a:t>_</a:t>
            </a:r>
            <a:r>
              <a:rPr lang="ar-MA" sz="7200" b="1" dirty="0" smtClean="0">
                <a:solidFill>
                  <a:srgbClr val="FF0000"/>
                </a:solidFill>
                <a:ea typeface="Calibri"/>
              </a:rPr>
              <a:t>وجد</a:t>
            </a:r>
            <a:r>
              <a:rPr lang="ar-MA" sz="7200" b="1" dirty="0" smtClean="0">
                <a:ea typeface="Calibri"/>
              </a:rPr>
              <a:t>_</a:t>
            </a:r>
            <a:r>
              <a:rPr lang="ar-MA" sz="7200" b="1" dirty="0" smtClean="0">
                <a:solidFill>
                  <a:srgbClr val="FF0000"/>
                </a:solidFill>
                <a:ea typeface="Calibri"/>
              </a:rPr>
              <a:t>ألفى</a:t>
            </a:r>
            <a:r>
              <a:rPr lang="ar-MA" sz="7200" b="1" dirty="0" smtClean="0">
                <a:ea typeface="Calibri"/>
              </a:rPr>
              <a:t>_</a:t>
            </a:r>
            <a:r>
              <a:rPr lang="ar-MA" sz="7200" b="1" dirty="0" smtClean="0">
                <a:solidFill>
                  <a:srgbClr val="FF0000"/>
                </a:solidFill>
                <a:ea typeface="Calibri"/>
              </a:rPr>
              <a:t>درى</a:t>
            </a:r>
            <a:endParaRPr lang="en-US" sz="72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  <a:tabLst>
                <a:tab pos="4591050" algn="l"/>
              </a:tabLst>
            </a:pPr>
            <a:r>
              <a:rPr lang="ar-MA" sz="7200" b="1" dirty="0" smtClean="0">
                <a:solidFill>
                  <a:srgbClr val="FFC000"/>
                </a:solidFill>
                <a:ea typeface="Calibri"/>
              </a:rPr>
              <a:t>أفعال </a:t>
            </a:r>
            <a:r>
              <a:rPr lang="ar-MA" sz="7200" b="1" dirty="0">
                <a:solidFill>
                  <a:srgbClr val="FFC000"/>
                </a:solidFill>
                <a:ea typeface="Calibri"/>
              </a:rPr>
              <a:t>الرجحان </a:t>
            </a:r>
            <a:r>
              <a:rPr lang="ar-MA" sz="7200" b="1" dirty="0" smtClean="0">
                <a:ea typeface="Calibri"/>
              </a:rPr>
              <a:t>:تفيد غلبة اليقين على الشك :</a:t>
            </a:r>
            <a:r>
              <a:rPr lang="ar-MA" sz="7200" b="1" dirty="0">
                <a:solidFill>
                  <a:srgbClr val="FF0000"/>
                </a:solidFill>
                <a:ea typeface="Calibri"/>
              </a:rPr>
              <a:t>ظن</a:t>
            </a:r>
            <a:r>
              <a:rPr lang="ar-MA" sz="7200" b="1" dirty="0">
                <a:ea typeface="Calibri"/>
              </a:rPr>
              <a:t>_</a:t>
            </a:r>
            <a:r>
              <a:rPr lang="ar-MA" sz="7200" b="1" dirty="0">
                <a:solidFill>
                  <a:srgbClr val="FF0000"/>
                </a:solidFill>
                <a:ea typeface="Calibri"/>
              </a:rPr>
              <a:t>حسب</a:t>
            </a:r>
            <a:r>
              <a:rPr lang="ar-MA" sz="7200" b="1" dirty="0">
                <a:ea typeface="Calibri"/>
              </a:rPr>
              <a:t>_</a:t>
            </a:r>
            <a:r>
              <a:rPr lang="ar-MA" sz="7200" b="1" dirty="0">
                <a:solidFill>
                  <a:srgbClr val="FF0000"/>
                </a:solidFill>
                <a:ea typeface="Calibri"/>
              </a:rPr>
              <a:t>خال</a:t>
            </a:r>
            <a:r>
              <a:rPr lang="ar-MA" sz="7200" b="1" dirty="0">
                <a:ea typeface="Calibri"/>
              </a:rPr>
              <a:t>_</a:t>
            </a:r>
            <a:r>
              <a:rPr lang="ar-MA" sz="7200" b="1" dirty="0">
                <a:solidFill>
                  <a:srgbClr val="FF0000"/>
                </a:solidFill>
                <a:ea typeface="Calibri"/>
              </a:rPr>
              <a:t>زعم </a:t>
            </a:r>
            <a:endParaRPr lang="ar-MA" sz="7200" b="1" dirty="0" smtClean="0">
              <a:ea typeface="Calibri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  <a:tabLst>
                <a:tab pos="4591050" algn="l"/>
              </a:tabLst>
            </a:pPr>
            <a:r>
              <a:rPr lang="ar-MA" sz="7200" b="1" dirty="0" smtClean="0">
                <a:solidFill>
                  <a:srgbClr val="00B050"/>
                </a:solidFill>
                <a:ea typeface="Calibri"/>
              </a:rPr>
              <a:t>أفعال التحويل</a:t>
            </a:r>
            <a:r>
              <a:rPr lang="ar-MA" sz="7200" b="1" dirty="0" smtClean="0">
                <a:ea typeface="Calibri"/>
              </a:rPr>
              <a:t>: تفيد تحويل وتغيير الشيء من حال إلى حال:</a:t>
            </a:r>
            <a:r>
              <a:rPr lang="ar-MA" sz="7200" b="1" dirty="0">
                <a:solidFill>
                  <a:srgbClr val="FF0000"/>
                </a:solidFill>
                <a:ea typeface="Calibri"/>
              </a:rPr>
              <a:t>صير</a:t>
            </a:r>
            <a:r>
              <a:rPr lang="ar-MA" sz="7200" b="1" dirty="0">
                <a:ea typeface="Calibri"/>
              </a:rPr>
              <a:t>_</a:t>
            </a:r>
            <a:r>
              <a:rPr lang="ar-MA" sz="7200" b="1" dirty="0">
                <a:solidFill>
                  <a:srgbClr val="FF0000"/>
                </a:solidFill>
                <a:ea typeface="Calibri"/>
              </a:rPr>
              <a:t>اتخذ</a:t>
            </a:r>
            <a:r>
              <a:rPr lang="ar-MA" sz="7200" b="1" dirty="0">
                <a:ea typeface="Calibri"/>
              </a:rPr>
              <a:t>_</a:t>
            </a:r>
            <a:r>
              <a:rPr lang="ar-MA" sz="7200" b="1" dirty="0">
                <a:solidFill>
                  <a:srgbClr val="FF0000"/>
                </a:solidFill>
                <a:ea typeface="Calibri"/>
              </a:rPr>
              <a:t>جعل</a:t>
            </a:r>
            <a:r>
              <a:rPr lang="ar-MA" sz="7200" b="1" dirty="0" smtClean="0">
                <a:ea typeface="Calibri"/>
              </a:rPr>
              <a:t>                _</a:t>
            </a:r>
            <a:r>
              <a:rPr lang="ar-MA" sz="7200" b="1" dirty="0" smtClean="0">
                <a:solidFill>
                  <a:srgbClr val="FF0000"/>
                </a:solidFill>
                <a:ea typeface="Calibri"/>
              </a:rPr>
              <a:t>رد</a:t>
            </a:r>
            <a:r>
              <a:rPr lang="ar-MA" sz="7200" b="1" dirty="0" smtClean="0">
                <a:ea typeface="Calibri"/>
              </a:rPr>
              <a:t>_</a:t>
            </a:r>
            <a:r>
              <a:rPr lang="ar-MA" sz="7200" b="1" dirty="0" smtClean="0">
                <a:solidFill>
                  <a:srgbClr val="FF0000"/>
                </a:solidFill>
                <a:ea typeface="Calibri"/>
              </a:rPr>
              <a:t>ترك</a:t>
            </a:r>
            <a:endParaRPr lang="en-US" sz="7200" dirty="0" smtClean="0">
              <a:solidFill>
                <a:srgbClr val="FF0000"/>
              </a:solidFill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  <a:tabLst>
                <a:tab pos="4591050" algn="l"/>
              </a:tabLst>
            </a:pPr>
            <a:endParaRPr lang="en-US" sz="6400" dirty="0">
              <a:ea typeface="Calibri"/>
              <a:cs typeface="Arial"/>
            </a:endParaRPr>
          </a:p>
          <a:p>
            <a:endParaRPr lang="ar-SA" sz="6400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4547232" y="1700808"/>
            <a:ext cx="189697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H="1">
            <a:off x="3329052" y="1700808"/>
            <a:ext cx="1218180" cy="1008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06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89168"/>
          </a:xfrm>
        </p:spPr>
        <p:txBody>
          <a:bodyPr/>
          <a:lstStyle/>
          <a:p>
            <a:r>
              <a:rPr lang="ar-MA" b="1" dirty="0" smtClean="0">
                <a:solidFill>
                  <a:srgbClr val="FF0000"/>
                </a:solidFill>
              </a:rPr>
              <a:t>تطبيق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ar-MA" dirty="0" smtClean="0"/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SA" b="1" dirty="0" smtClean="0">
                <a:solidFill>
                  <a:schemeClr val="tx1"/>
                </a:solidFill>
                <a:ea typeface="Calibri"/>
              </a:rPr>
              <a:t>إنجاز </a:t>
            </a:r>
            <a:r>
              <a:rPr lang="ar-MA" b="1" dirty="0" smtClean="0">
                <a:solidFill>
                  <a:schemeClr val="tx1"/>
                </a:solidFill>
                <a:ea typeface="Calibri"/>
              </a:rPr>
              <a:t>تمارين</a:t>
            </a:r>
            <a:r>
              <a:rPr lang="ar-SA" b="1" dirty="0" smtClean="0">
                <a:solidFill>
                  <a:schemeClr val="tx1"/>
                </a:solidFill>
                <a:ea typeface="Calibri"/>
              </a:rPr>
              <a:t> </a:t>
            </a:r>
            <a:r>
              <a:rPr lang="ar-SA" b="1" dirty="0">
                <a:solidFill>
                  <a:schemeClr val="tx1"/>
                </a:solidFill>
                <a:ea typeface="Calibri"/>
              </a:rPr>
              <a:t>أطبق الموجودة بالكتاب المدرسي </a:t>
            </a:r>
            <a:r>
              <a:rPr lang="ar-SA" b="1" dirty="0">
                <a:solidFill>
                  <a:schemeClr val="tx1"/>
                </a:solidFill>
                <a:ea typeface="Calibri"/>
                <a:cs typeface="Times New Roman"/>
              </a:rPr>
              <a:t>ص:197</a:t>
            </a:r>
            <a:endParaRPr lang="en-US" dirty="0">
              <a:solidFill>
                <a:schemeClr val="tx1"/>
              </a:solidFill>
              <a:ea typeface="Calibri"/>
              <a:cs typeface="Arial"/>
            </a:endParaRPr>
          </a:p>
          <a:p>
            <a:pPr marL="6858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ar-SA" b="1" u="sng" dirty="0">
                <a:solidFill>
                  <a:schemeClr val="tx1"/>
                </a:solidFill>
                <a:ea typeface="Calibri"/>
                <a:cs typeface="Times New Roman"/>
              </a:rPr>
              <a:t>التمرين الأول:</a:t>
            </a:r>
            <a:endParaRPr lang="en-US" dirty="0">
              <a:solidFill>
                <a:schemeClr val="tx1"/>
              </a:solidFill>
              <a:ea typeface="Calibri"/>
              <a:cs typeface="Arial"/>
            </a:endParaRPr>
          </a:p>
          <a:p>
            <a:pPr marL="6858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ar-SA" b="1" dirty="0">
                <a:solidFill>
                  <a:schemeClr val="tx1"/>
                </a:solidFill>
                <a:ea typeface="Calibri"/>
                <a:cs typeface="Times New Roman"/>
              </a:rPr>
              <a:t>أدخل </a:t>
            </a:r>
            <a:r>
              <a:rPr lang="ar-SA" b="1" dirty="0" smtClean="0">
                <a:solidFill>
                  <a:schemeClr val="tx1"/>
                </a:solidFill>
                <a:ea typeface="Calibri"/>
                <a:cs typeface="Times New Roman"/>
              </a:rPr>
              <a:t>على </a:t>
            </a:r>
            <a:r>
              <a:rPr lang="ar-SA" b="1" dirty="0">
                <a:solidFill>
                  <a:schemeClr val="tx1"/>
                </a:solidFill>
                <a:ea typeface="Calibri"/>
                <a:cs typeface="Times New Roman"/>
              </a:rPr>
              <a:t>الجمل التالية </a:t>
            </a:r>
            <a:r>
              <a:rPr lang="ar-SA" b="1" dirty="0" smtClean="0">
                <a:solidFill>
                  <a:schemeClr val="tx1"/>
                </a:solidFill>
                <a:ea typeface="Calibri"/>
                <a:cs typeface="Times New Roman"/>
              </a:rPr>
              <a:t>فعلا من الأفعال المتعدية إلى مفعولين مع </a:t>
            </a:r>
            <a:r>
              <a:rPr lang="ar-SA" b="1" dirty="0">
                <a:solidFill>
                  <a:schemeClr val="tx1"/>
                </a:solidFill>
                <a:ea typeface="Calibri"/>
                <a:cs typeface="Times New Roman"/>
              </a:rPr>
              <a:t>الشكل:</a:t>
            </a:r>
            <a:endParaRPr lang="en-US" dirty="0">
              <a:solidFill>
                <a:schemeClr val="tx1"/>
              </a:solidFill>
              <a:ea typeface="Calibri"/>
              <a:cs typeface="Arial"/>
            </a:endParaRPr>
          </a:p>
          <a:p>
            <a:pPr marL="68580" indent="0">
              <a:buNone/>
            </a:pPr>
            <a:r>
              <a:rPr lang="ar-SA" b="1" dirty="0" smtClean="0">
                <a:solidFill>
                  <a:schemeClr val="tx1"/>
                </a:solidFill>
                <a:effectLst/>
                <a:ea typeface="Calibri"/>
                <a:cs typeface="Times New Roman"/>
              </a:rPr>
              <a:t>الفن مفيد_الكتاب خير جليس_الحكاية طريفة_القمح دقيق_الصحة نعمة</a:t>
            </a:r>
            <a:r>
              <a:rPr lang="ar-MA" b="1" dirty="0" smtClean="0">
                <a:solidFill>
                  <a:schemeClr val="tx1"/>
                </a:solidFill>
                <a:effectLst/>
                <a:ea typeface="Calibri"/>
                <a:cs typeface="Times New Roman"/>
              </a:rPr>
              <a:t>.</a:t>
            </a:r>
            <a:endParaRPr lang="ar-S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13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Essentie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53</TotalTime>
  <Words>201</Words>
  <Application>Microsoft Office PowerPoint</Application>
  <PresentationFormat>Affichage à l'écran (4:3)</PresentationFormat>
  <Paragraphs>111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Austin</vt:lpstr>
      <vt:lpstr>   الأولى إعدادي.     الدرس اللغوي.    (الدورة الثانية) </vt:lpstr>
      <vt:lpstr>أمثلة توضيحية</vt:lpstr>
      <vt:lpstr>                  استنتاج</vt:lpstr>
      <vt:lpstr>تطبيق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SARA</dc:creator>
  <cp:lastModifiedBy>SARA</cp:lastModifiedBy>
  <cp:revision>8</cp:revision>
  <dcterms:created xsi:type="dcterms:W3CDTF">2020-03-24T15:55:37Z</dcterms:created>
  <dcterms:modified xsi:type="dcterms:W3CDTF">2020-03-24T16:51:11Z</dcterms:modified>
</cp:coreProperties>
</file>