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19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EB2BBC6-5104-4815-9D32-1CB90970037C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51439A4-7A65-497E-B9EC-C87196D766FD}" type="slidenum">
              <a:rPr lang="ar-SA" smtClean="0"/>
              <a:t>‹N°›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2BBC6-5104-4815-9D32-1CB90970037C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439A4-7A65-497E-B9EC-C87196D766FD}" type="slidenum">
              <a:rPr lang="ar-SA" smtClean="0"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2BBC6-5104-4815-9D32-1CB90970037C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439A4-7A65-497E-B9EC-C87196D766FD}" type="slidenum">
              <a:rPr lang="ar-SA" smtClean="0"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2BBC6-5104-4815-9D32-1CB90970037C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439A4-7A65-497E-B9EC-C87196D766FD}" type="slidenum">
              <a:rPr lang="ar-SA" smtClean="0"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2BBC6-5104-4815-9D32-1CB90970037C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439A4-7A65-497E-B9EC-C87196D766FD}" type="slidenum">
              <a:rPr lang="ar-SA" smtClean="0"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2BBC6-5104-4815-9D32-1CB90970037C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439A4-7A65-497E-B9EC-C87196D766FD}" type="slidenum">
              <a:rPr lang="ar-SA" smtClean="0"/>
              <a:t>‹N°›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2BBC6-5104-4815-9D32-1CB90970037C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439A4-7A65-497E-B9EC-C87196D766FD}" type="slidenum">
              <a:rPr lang="ar-SA" smtClean="0"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2BBC6-5104-4815-9D32-1CB90970037C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439A4-7A65-497E-B9EC-C87196D766FD}" type="slidenum">
              <a:rPr lang="ar-SA" smtClean="0"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2BBC6-5104-4815-9D32-1CB90970037C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439A4-7A65-497E-B9EC-C87196D766FD}" type="slidenum">
              <a:rPr lang="ar-SA" smtClean="0"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2BBC6-5104-4815-9D32-1CB90970037C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439A4-7A65-497E-B9EC-C87196D766FD}" type="slidenum">
              <a:rPr lang="ar-SA" smtClean="0"/>
              <a:t>‹N°›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2BBC6-5104-4815-9D32-1CB90970037C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439A4-7A65-497E-B9EC-C87196D766FD}" type="slidenum">
              <a:rPr lang="ar-SA" smtClean="0"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EB2BBC6-5104-4815-9D32-1CB90970037C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51439A4-7A65-497E-B9EC-C87196D766FD}" type="slidenum">
              <a:rPr lang="ar-SA" smtClean="0"/>
              <a:t>‹N°›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733365" y="2492896"/>
            <a:ext cx="3313355" cy="1584176"/>
          </a:xfrm>
        </p:spPr>
        <p:txBody>
          <a:bodyPr/>
          <a:lstStyle/>
          <a:p>
            <a:pPr algn="ctr"/>
            <a:r>
              <a:rPr lang="ar-MA" sz="3200" b="1" dirty="0">
                <a:ln w="10541" cmpd="sng">
                  <a:solidFill>
                    <a:srgbClr val="94C600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94C600">
                        <a:tint val="40000"/>
                        <a:satMod val="250000"/>
                      </a:srgbClr>
                    </a:gs>
                    <a:gs pos="9000">
                      <a:srgbClr val="94C600">
                        <a:tint val="52000"/>
                        <a:satMod val="300000"/>
                      </a:srgbClr>
                    </a:gs>
                    <a:gs pos="50000">
                      <a:srgbClr val="94C600">
                        <a:shade val="20000"/>
                        <a:satMod val="300000"/>
                      </a:srgbClr>
                    </a:gs>
                    <a:gs pos="79000">
                      <a:srgbClr val="94C600">
                        <a:tint val="52000"/>
                        <a:satMod val="300000"/>
                      </a:srgbClr>
                    </a:gs>
                    <a:gs pos="100000">
                      <a:srgbClr val="94C600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الدرس اللغوي:</a:t>
            </a:r>
            <a:br>
              <a:rPr lang="ar-MA" sz="3200" b="1" dirty="0">
                <a:ln w="10541" cmpd="sng">
                  <a:solidFill>
                    <a:srgbClr val="94C600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94C600">
                        <a:tint val="40000"/>
                        <a:satMod val="250000"/>
                      </a:srgbClr>
                    </a:gs>
                    <a:gs pos="9000">
                      <a:srgbClr val="94C600">
                        <a:tint val="52000"/>
                        <a:satMod val="300000"/>
                      </a:srgbClr>
                    </a:gs>
                    <a:gs pos="50000">
                      <a:srgbClr val="94C600">
                        <a:shade val="20000"/>
                        <a:satMod val="300000"/>
                      </a:srgbClr>
                    </a:gs>
                    <a:gs pos="79000">
                      <a:srgbClr val="94C600">
                        <a:tint val="52000"/>
                        <a:satMod val="300000"/>
                      </a:srgbClr>
                    </a:gs>
                    <a:gs pos="100000">
                      <a:srgbClr val="94C600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</a:br>
            <a:r>
              <a:rPr lang="ar-MA" sz="3200" b="1" dirty="0">
                <a:ln w="10541" cmpd="sng">
                  <a:solidFill>
                    <a:srgbClr val="94C600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94C600">
                        <a:tint val="40000"/>
                        <a:satMod val="250000"/>
                      </a:srgbClr>
                    </a:gs>
                    <a:gs pos="9000">
                      <a:srgbClr val="94C600">
                        <a:tint val="52000"/>
                        <a:satMod val="300000"/>
                      </a:srgbClr>
                    </a:gs>
                    <a:gs pos="50000">
                      <a:srgbClr val="94C600">
                        <a:shade val="20000"/>
                        <a:satMod val="300000"/>
                      </a:srgbClr>
                    </a:gs>
                    <a:gs pos="79000">
                      <a:srgbClr val="94C600">
                        <a:tint val="52000"/>
                        <a:satMod val="300000"/>
                      </a:srgbClr>
                    </a:gs>
                    <a:gs pos="100000">
                      <a:srgbClr val="94C600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الأولى إعدادي</a:t>
            </a:r>
            <a:br>
              <a:rPr lang="ar-MA" sz="3200" b="1" dirty="0">
                <a:ln w="10541" cmpd="sng">
                  <a:solidFill>
                    <a:srgbClr val="94C600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94C600">
                        <a:tint val="40000"/>
                        <a:satMod val="250000"/>
                      </a:srgbClr>
                    </a:gs>
                    <a:gs pos="9000">
                      <a:srgbClr val="94C600">
                        <a:tint val="52000"/>
                        <a:satMod val="300000"/>
                      </a:srgbClr>
                    </a:gs>
                    <a:gs pos="50000">
                      <a:srgbClr val="94C600">
                        <a:shade val="20000"/>
                        <a:satMod val="300000"/>
                      </a:srgbClr>
                    </a:gs>
                    <a:gs pos="79000">
                      <a:srgbClr val="94C600">
                        <a:tint val="52000"/>
                        <a:satMod val="300000"/>
                      </a:srgbClr>
                    </a:gs>
                    <a:gs pos="100000">
                      <a:srgbClr val="94C600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</a:br>
            <a:r>
              <a:rPr lang="ar-MA" sz="3200" b="1" dirty="0">
                <a:ln w="10541" cmpd="sng">
                  <a:solidFill>
                    <a:srgbClr val="94C600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94C600">
                        <a:tint val="40000"/>
                        <a:satMod val="250000"/>
                      </a:srgbClr>
                    </a:gs>
                    <a:gs pos="9000">
                      <a:srgbClr val="94C600">
                        <a:tint val="52000"/>
                        <a:satMod val="300000"/>
                      </a:srgbClr>
                    </a:gs>
                    <a:gs pos="50000">
                      <a:srgbClr val="94C600">
                        <a:shade val="20000"/>
                        <a:satMod val="300000"/>
                      </a:srgbClr>
                    </a:gs>
                    <a:gs pos="79000">
                      <a:srgbClr val="94C600">
                        <a:tint val="52000"/>
                        <a:satMod val="300000"/>
                      </a:srgbClr>
                    </a:gs>
                    <a:gs pos="100000">
                      <a:srgbClr val="94C600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(الدورة الثانية)</a:t>
            </a:r>
            <a:endParaRPr lang="ar-S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ar-MA" sz="5200" b="1" dirty="0">
                <a:solidFill>
                  <a:schemeClr val="bg2">
                    <a:lumMod val="50000"/>
                  </a:schemeClr>
                </a:solidFill>
                <a:latin typeface="Calibri"/>
                <a:ea typeface="Calibri"/>
                <a:cs typeface="Arial"/>
              </a:rPr>
              <a:t>المبتدأ والخبر وتطابقهما</a:t>
            </a:r>
            <a:endParaRPr lang="ar-SA" sz="5200" b="1" dirty="0">
              <a:solidFill>
                <a:schemeClr val="bg2">
                  <a:lumMod val="50000"/>
                </a:schemeClr>
              </a:solidFill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75714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/>
          <a:lstStyle/>
          <a:p>
            <a:pPr algn="ctr"/>
            <a:r>
              <a:rPr lang="ar-MA" b="1" dirty="0" smtClean="0"/>
              <a:t>أمثلة توضيحية</a:t>
            </a:r>
            <a:endParaRPr lang="ar-SA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0239782"/>
              </p:ext>
            </p:extLst>
          </p:nvPr>
        </p:nvGraphicFramePr>
        <p:xfrm>
          <a:off x="683569" y="2348880"/>
          <a:ext cx="7632847" cy="3600400"/>
        </p:xfrm>
        <a:graphic>
          <a:graphicData uri="http://schemas.openxmlformats.org/drawingml/2006/table">
            <a:tbl>
              <a:tblPr rtl="1" firstRow="1" firstCol="1" bandRow="1"/>
              <a:tblGrid>
                <a:gridCol w="2879593"/>
                <a:gridCol w="1296528"/>
                <a:gridCol w="1584079"/>
                <a:gridCol w="1872647"/>
              </a:tblGrid>
              <a:tr h="40004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الجمل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المبتدأ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الخبر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المطابقة في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35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_</a:t>
                      </a:r>
                      <a:r>
                        <a:rPr lang="ar-SA" sz="18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الإنسان</a:t>
                      </a: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ar-SA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مهتم</a:t>
                      </a: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بالماء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_</a:t>
                      </a:r>
                      <a:r>
                        <a:rPr lang="ar-SA" sz="18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المشكلة</a:t>
                      </a: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ع</a:t>
                      </a:r>
                      <a:r>
                        <a:rPr lang="ar-SA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ويصة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_</a:t>
                      </a:r>
                      <a:r>
                        <a:rPr lang="ar-SA" sz="18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الفلاحان</a:t>
                      </a: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ar-SA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حريصان</a:t>
                      </a: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على ترشيد الماء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_</a:t>
                      </a:r>
                      <a:r>
                        <a:rPr lang="ar-SA" sz="18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القناتان</a:t>
                      </a: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التلفزيتان </a:t>
                      </a:r>
                      <a:r>
                        <a:rPr lang="ar-SA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مهتمتان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_</a:t>
                      </a:r>
                      <a:r>
                        <a:rPr lang="ar-SA" sz="18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المتحكمون</a:t>
                      </a: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في المياه </a:t>
                      </a:r>
                      <a:r>
                        <a:rPr lang="ar-SA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قادرون</a:t>
                      </a: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على ترشيدها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_</a:t>
                      </a:r>
                      <a:r>
                        <a:rPr lang="ar-SA" sz="18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الفلاحات</a:t>
                      </a: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ar-SA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حريصات</a:t>
                      </a: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على الماء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_</a:t>
                      </a:r>
                      <a:r>
                        <a:rPr lang="ar-SA" sz="18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التساقطات</a:t>
                      </a: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ar-SA" sz="18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منتظمات /منتظمة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الإنسان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المشكلة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الفلاحان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القناتان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المتحكمون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الفلاحات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التساقطات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مهتم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عويصة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حريصان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مهتمتان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قادرون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حريصات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منتظمات_منتظمة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الافراد والتذكير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الافراد والتأنيث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التثنية والتذكير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التثنية والتأنيث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الجمع والتذكير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الجمع والتأنيث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جواز المطابقة وعدمها 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0654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936104"/>
          </a:xfrm>
        </p:spPr>
        <p:txBody>
          <a:bodyPr/>
          <a:lstStyle/>
          <a:p>
            <a:pPr algn="ctr"/>
            <a:r>
              <a:rPr lang="ar-MA" b="1" dirty="0" smtClean="0"/>
              <a:t>استنتاج</a:t>
            </a:r>
            <a:endParaRPr lang="ar-S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2060848"/>
            <a:ext cx="6777317" cy="3771781"/>
          </a:xfrm>
        </p:spPr>
        <p:txBody>
          <a:bodyPr>
            <a:normAutofit fontScale="92500"/>
          </a:bodyPr>
          <a:lstStyle/>
          <a:p>
            <a:pPr marL="68580" indent="0">
              <a:lnSpc>
                <a:spcPct val="115000"/>
              </a:lnSpc>
              <a:spcAft>
                <a:spcPts val="1000"/>
              </a:spcAft>
              <a:buNone/>
              <a:tabLst>
                <a:tab pos="4591050" algn="l"/>
              </a:tabLst>
            </a:pPr>
            <a:endParaRPr lang="en-US" dirty="0"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4591050" algn="l"/>
              </a:tabLst>
            </a:pPr>
            <a:r>
              <a:rPr lang="ar-MA" b="1" dirty="0">
                <a:solidFill>
                  <a:srgbClr val="17365D"/>
                </a:solidFill>
                <a:latin typeface="Calibri"/>
                <a:ea typeface="Calibri"/>
                <a:cs typeface="Arial"/>
              </a:rPr>
              <a:t>_الخبر يطابق المبتدأ في الإفراد والتثنية والجمع والتذكير والتأنيث  .</a:t>
            </a:r>
            <a:endParaRPr lang="en-US" dirty="0">
              <a:latin typeface="Calibri"/>
              <a:ea typeface="Calibri"/>
              <a:cs typeface="Arial"/>
            </a:endParaRPr>
          </a:p>
          <a:p>
            <a:pPr marL="68580" indent="0">
              <a:lnSpc>
                <a:spcPct val="115000"/>
              </a:lnSpc>
              <a:spcAft>
                <a:spcPts val="1000"/>
              </a:spcAft>
              <a:buNone/>
              <a:tabLst>
                <a:tab pos="4591050" algn="l"/>
              </a:tabLst>
            </a:pPr>
            <a:endParaRPr lang="en-US" dirty="0"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4591050" algn="l"/>
              </a:tabLst>
            </a:pPr>
            <a:r>
              <a:rPr lang="ar-MA" b="1" dirty="0">
                <a:solidFill>
                  <a:srgbClr val="17365D"/>
                </a:solidFill>
                <a:latin typeface="Calibri"/>
                <a:ea typeface="Calibri"/>
                <a:cs typeface="Arial"/>
              </a:rPr>
              <a:t>_إذا كان المبتدأ جمعا للعاقل وجب أن يكون الخبر جمعا مثله وإذا كان المبتدأ جمعا لغير العاقل جاز أن يكون الخبر جمعا مؤنثا أو مفردا مؤنثا.</a:t>
            </a:r>
            <a:endParaRPr lang="en-US" dirty="0"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4591050" algn="l"/>
              </a:tabLst>
            </a:pPr>
            <a:r>
              <a:rPr lang="ar-MA" b="1" dirty="0">
                <a:solidFill>
                  <a:srgbClr val="17365D"/>
                </a:solidFill>
                <a:latin typeface="Calibri"/>
                <a:ea typeface="Calibri"/>
                <a:cs typeface="Arial"/>
              </a:rPr>
              <a:t>    </a:t>
            </a:r>
            <a:r>
              <a:rPr lang="ar-MA" b="1" dirty="0" smtClean="0">
                <a:solidFill>
                  <a:srgbClr val="17365D"/>
                </a:solidFill>
                <a:latin typeface="Calibri"/>
                <a:ea typeface="Calibri"/>
                <a:cs typeface="Arial"/>
              </a:rPr>
              <a:t>  </a:t>
            </a:r>
            <a:r>
              <a:rPr lang="ar-MA" b="1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الفتيات</a:t>
            </a:r>
            <a:r>
              <a:rPr lang="ar-MA" b="1" dirty="0">
                <a:solidFill>
                  <a:srgbClr val="17365D"/>
                </a:solidFill>
                <a:latin typeface="Calibri"/>
                <a:ea typeface="Calibri"/>
                <a:cs typeface="Arial"/>
              </a:rPr>
              <a:t> </a:t>
            </a:r>
            <a:r>
              <a:rPr lang="ar-MA" b="1" dirty="0">
                <a:solidFill>
                  <a:srgbClr val="00B050"/>
                </a:solidFill>
                <a:latin typeface="Calibri"/>
                <a:ea typeface="Calibri"/>
                <a:cs typeface="Arial"/>
              </a:rPr>
              <a:t>مجدات </a:t>
            </a:r>
            <a:r>
              <a:rPr lang="ar-MA" b="1" dirty="0">
                <a:solidFill>
                  <a:srgbClr val="17365D"/>
                </a:solidFill>
                <a:latin typeface="Calibri"/>
                <a:ea typeface="Calibri"/>
                <a:cs typeface="Arial"/>
              </a:rPr>
              <a:t>                     </a:t>
            </a:r>
            <a:r>
              <a:rPr lang="ar-MA" b="1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الشجرات</a:t>
            </a:r>
            <a:r>
              <a:rPr lang="ar-MA" b="1" dirty="0">
                <a:solidFill>
                  <a:srgbClr val="17365D"/>
                </a:solidFill>
                <a:latin typeface="Calibri"/>
                <a:ea typeface="Calibri"/>
                <a:cs typeface="Arial"/>
              </a:rPr>
              <a:t> </a:t>
            </a:r>
            <a:r>
              <a:rPr lang="ar-MA" b="1" dirty="0">
                <a:solidFill>
                  <a:srgbClr val="00B050"/>
                </a:solidFill>
                <a:latin typeface="Calibri"/>
                <a:ea typeface="Calibri"/>
                <a:cs typeface="Arial"/>
              </a:rPr>
              <a:t>مثمرات /</a:t>
            </a:r>
            <a:r>
              <a:rPr lang="ar-MA" b="1" dirty="0" smtClean="0">
                <a:solidFill>
                  <a:srgbClr val="00B050"/>
                </a:solidFill>
                <a:latin typeface="Calibri"/>
                <a:ea typeface="Calibri"/>
                <a:cs typeface="Arial"/>
              </a:rPr>
              <a:t>مثمرة                           </a:t>
            </a:r>
            <a:endParaRPr lang="en-US" dirty="0">
              <a:latin typeface="Calibri"/>
              <a:ea typeface="Calibri"/>
              <a:cs typeface="Arial"/>
            </a:endParaRPr>
          </a:p>
          <a:p>
            <a:endParaRPr lang="ar-SA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4932040" y="4797152"/>
            <a:ext cx="93610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H="1">
            <a:off x="3923928" y="4797152"/>
            <a:ext cx="100811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347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/>
          <a:lstStyle/>
          <a:p>
            <a:pPr algn="ctr"/>
            <a:r>
              <a:rPr lang="ar-MA" b="1" dirty="0" smtClean="0"/>
              <a:t>تطبيق</a:t>
            </a:r>
            <a:endParaRPr lang="ar-S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MA" dirty="0" smtClean="0"/>
          </a:p>
          <a:p>
            <a:endParaRPr lang="ar-MA" dirty="0"/>
          </a:p>
          <a:p>
            <a:r>
              <a:rPr lang="ar-SA" b="1" dirty="0">
                <a:solidFill>
                  <a:srgbClr val="17365D"/>
                </a:solidFill>
                <a:latin typeface="Calibri"/>
                <a:ea typeface="Calibri"/>
                <a:cs typeface="Arial"/>
              </a:rPr>
              <a:t>إنجاز </a:t>
            </a:r>
            <a:r>
              <a:rPr lang="ar-MA" b="1" dirty="0" smtClean="0">
                <a:solidFill>
                  <a:srgbClr val="17365D"/>
                </a:solidFill>
                <a:latin typeface="Calibri"/>
                <a:ea typeface="Calibri"/>
                <a:cs typeface="Arial"/>
              </a:rPr>
              <a:t>تمارين</a:t>
            </a:r>
            <a:r>
              <a:rPr lang="ar-SA" b="1" dirty="0" smtClean="0">
                <a:solidFill>
                  <a:srgbClr val="17365D"/>
                </a:solidFill>
                <a:latin typeface="Calibri"/>
                <a:ea typeface="Calibri"/>
                <a:cs typeface="Arial"/>
              </a:rPr>
              <a:t> </a:t>
            </a:r>
            <a:r>
              <a:rPr lang="ar-SA" b="1" dirty="0">
                <a:solidFill>
                  <a:srgbClr val="17365D"/>
                </a:solidFill>
                <a:latin typeface="Calibri"/>
                <a:ea typeface="Calibri"/>
                <a:cs typeface="Arial"/>
              </a:rPr>
              <a:t>أطبق </a:t>
            </a:r>
            <a:r>
              <a:rPr lang="ar-SA" b="1" dirty="0" smtClean="0">
                <a:solidFill>
                  <a:srgbClr val="17365D"/>
                </a:solidFill>
                <a:latin typeface="Calibri"/>
                <a:ea typeface="Calibri"/>
                <a:cs typeface="Arial"/>
              </a:rPr>
              <a:t>الموجودة </a:t>
            </a:r>
            <a:r>
              <a:rPr lang="ar-SA" b="1" dirty="0">
                <a:solidFill>
                  <a:srgbClr val="17365D"/>
                </a:solidFill>
                <a:latin typeface="Calibri"/>
                <a:ea typeface="Calibri"/>
                <a:cs typeface="Arial"/>
              </a:rPr>
              <a:t>بالكتاب المدرسي </a:t>
            </a:r>
            <a:r>
              <a:rPr lang="ar-SA" b="1" dirty="0">
                <a:solidFill>
                  <a:srgbClr val="17365D"/>
                </a:solidFill>
                <a:ea typeface="Calibri"/>
                <a:cs typeface="Times New Roman"/>
              </a:rPr>
              <a:t>ص:179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697525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</TotalTime>
  <Words>122</Words>
  <Application>Microsoft Office PowerPoint</Application>
  <PresentationFormat>Affichage à l'écran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Austin</vt:lpstr>
      <vt:lpstr>الدرس اللغوي: الأولى إعدادي (الدورة الثانية)</vt:lpstr>
      <vt:lpstr>أمثلة توضيحية</vt:lpstr>
      <vt:lpstr>استنتاج</vt:lpstr>
      <vt:lpstr>تطبيق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اللغوي: الأولى إعدادي (الدورة الثانية)</dc:title>
  <dc:creator>SARA</dc:creator>
  <cp:lastModifiedBy>SARA</cp:lastModifiedBy>
  <cp:revision>2</cp:revision>
  <dcterms:created xsi:type="dcterms:W3CDTF">2020-03-21T17:10:20Z</dcterms:created>
  <dcterms:modified xsi:type="dcterms:W3CDTF">2020-03-21T17:21:44Z</dcterms:modified>
</cp:coreProperties>
</file>