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A573739-0984-436B-BB79-E11966AEEE42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12A428EF-8C3B-4D57-AEC2-200D746B2720}" type="slidenum">
              <a:rPr lang="ar-SA" smtClean="0"/>
              <a:t>‹N°›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3739-0984-436B-BB79-E11966AEEE42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28EF-8C3B-4D57-AEC2-200D746B2720}" type="slidenum">
              <a:rPr lang="ar-SA" smtClean="0"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3739-0984-436B-BB79-E11966AEEE42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28EF-8C3B-4D57-AEC2-200D746B2720}" type="slidenum">
              <a:rPr lang="ar-SA" smtClean="0"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3739-0984-436B-BB79-E11966AEEE42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28EF-8C3B-4D57-AEC2-200D746B2720}" type="slidenum">
              <a:rPr lang="ar-SA" smtClean="0"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3739-0984-436B-BB79-E11966AEEE42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28EF-8C3B-4D57-AEC2-200D746B2720}" type="slidenum">
              <a:rPr lang="ar-SA" smtClean="0"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3739-0984-436B-BB79-E11966AEEE42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28EF-8C3B-4D57-AEC2-200D746B2720}" type="slidenum">
              <a:rPr lang="ar-SA" smtClean="0"/>
              <a:t>‹N°›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3739-0984-436B-BB79-E11966AEEE42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28EF-8C3B-4D57-AEC2-200D746B2720}" type="slidenum">
              <a:rPr lang="ar-SA" smtClean="0"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3739-0984-436B-BB79-E11966AEEE42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28EF-8C3B-4D57-AEC2-200D746B2720}" type="slidenum">
              <a:rPr lang="ar-SA" smtClean="0"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3739-0984-436B-BB79-E11966AEEE42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28EF-8C3B-4D57-AEC2-200D746B2720}" type="slidenum">
              <a:rPr lang="ar-SA" smtClean="0"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3739-0984-436B-BB79-E11966AEEE42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28EF-8C3B-4D57-AEC2-200D746B2720}" type="slidenum">
              <a:rPr lang="ar-SA" smtClean="0"/>
              <a:t>‹N°›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73739-0984-436B-BB79-E11966AEEE42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428EF-8C3B-4D57-AEC2-200D746B2720}" type="slidenum">
              <a:rPr lang="ar-SA" smtClean="0"/>
              <a:t>‹N°›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A573739-0984-436B-BB79-E11966AEEE42}" type="datetimeFigureOut">
              <a:rPr lang="ar-SA" smtClean="0"/>
              <a:t>27/07/1441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12A428EF-8C3B-4D57-AEC2-200D746B2720}" type="slidenum">
              <a:rPr lang="ar-SA" smtClean="0"/>
              <a:t>‹N°›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733365" y="2420888"/>
            <a:ext cx="3313355" cy="1989748"/>
          </a:xfrm>
        </p:spPr>
        <p:txBody>
          <a:bodyPr>
            <a:normAutofit fontScale="90000"/>
          </a:bodyPr>
          <a:lstStyle/>
          <a:p>
            <a:pPr algn="r"/>
            <a:r>
              <a:rPr lang="ar-MA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الدرس اللغوي:</a:t>
            </a:r>
            <a:br>
              <a:rPr lang="ar-MA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</a:br>
            <a:r>
              <a:rPr lang="ar-MA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الأولى إعدادي</a:t>
            </a:r>
            <a:br>
              <a:rPr lang="ar-MA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</a:br>
            <a:r>
              <a:rPr lang="ar-MA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70C0"/>
                </a:solidFill>
              </a:rPr>
              <a:t>(الدورة الثانية)</a:t>
            </a:r>
            <a:endParaRPr lang="ar-SA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70C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MA" sz="4800" b="1" dirty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أحوال المبتدأ والخبر</a:t>
            </a:r>
            <a:endParaRPr lang="ar-SA" sz="4800" b="1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ar-SA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17805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17160"/>
          </a:xfrm>
        </p:spPr>
        <p:txBody>
          <a:bodyPr/>
          <a:lstStyle/>
          <a:p>
            <a:pPr algn="ctr"/>
            <a:r>
              <a:rPr lang="ar-MA" b="1" dirty="0">
                <a:solidFill>
                  <a:srgbClr val="FF0000"/>
                </a:solidFill>
              </a:rPr>
              <a:t>أمثلة توضيحية</a:t>
            </a:r>
            <a:endParaRPr lang="ar-SA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2129280"/>
              </p:ext>
            </p:extLst>
          </p:nvPr>
        </p:nvGraphicFramePr>
        <p:xfrm>
          <a:off x="467543" y="2204864"/>
          <a:ext cx="8064897" cy="3528392"/>
        </p:xfrm>
        <a:graphic>
          <a:graphicData uri="http://schemas.openxmlformats.org/drawingml/2006/table">
            <a:tbl>
              <a:tblPr rtl="1" firstRow="1" firstCol="1" bandRow="1"/>
              <a:tblGrid>
                <a:gridCol w="25017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8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38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580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33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5371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الجمل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المبتدأ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حالته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الخبر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حالته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4682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_</a:t>
                      </a: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الدراجة</a:t>
                      </a: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محطمة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_القرية </a:t>
                      </a: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أهل</a:t>
                      </a:r>
                      <a:r>
                        <a:rPr lang="ar-SA" sz="16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ها</a:t>
                      </a: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طيبون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_الضحية </a:t>
                      </a: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يحب</a:t>
                      </a:r>
                      <a:r>
                        <a:rPr lang="ar-SA" sz="16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ه</a:t>
                      </a: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 سكان القرية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_</a:t>
                      </a: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خمس</a:t>
                      </a: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صلوات كتب</a:t>
                      </a:r>
                      <a:r>
                        <a:rPr lang="ar-SA" sz="16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هن</a:t>
                      </a: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الله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_</a:t>
                      </a: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خبر</a:t>
                      </a: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لعين ينزل بالأسرة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_ما</a:t>
                      </a: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أحد </a:t>
                      </a: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مصدق الخبر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_أ </a:t>
                      </a: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شيخ</a:t>
                      </a: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قادم؟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_بين الأطفال </a:t>
                      </a: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توأمان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_في البيت </a:t>
                      </a: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أطفال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الدراجة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القرية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الضحية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خمس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خبر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أحد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شيخ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توأمان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أطفال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معرفة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معرفة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معرفة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نكرة مضافة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نكرة موصوفة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نكرة مسبوقة بنفي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نكرة مسبوقة باستفهام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نكرة مسبوقة بظرف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نكرة مسبوقة بجار ومجرور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محطمة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أهلها طيبون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يحبها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كتبهن الله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ينزل بالأسرة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مصدق الخبر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قادم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بين الأطفال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في البيت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مفرد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جملة اسمية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جملة فعلية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جملة فعلية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جملة فعلية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مفرد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مفرد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شبه جملة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600" b="1" dirty="0">
                          <a:solidFill>
                            <a:srgbClr val="17365D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شبه جملة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8384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529128"/>
          </a:xfrm>
        </p:spPr>
        <p:txBody>
          <a:bodyPr>
            <a:normAutofit fontScale="90000"/>
          </a:bodyPr>
          <a:lstStyle/>
          <a:p>
            <a:pPr algn="ctr"/>
            <a:r>
              <a:rPr lang="ar-MA" b="1" dirty="0">
                <a:solidFill>
                  <a:srgbClr val="FF0000"/>
                </a:solidFill>
              </a:rPr>
              <a:t>استنتاج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392488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  <a:tabLst>
                <a:tab pos="4591050" algn="l"/>
              </a:tabLst>
            </a:pPr>
            <a:r>
              <a:rPr lang="ar-MA" sz="2000" b="1" dirty="0">
                <a:solidFill>
                  <a:srgbClr val="17365D"/>
                </a:solidFill>
                <a:ea typeface="Calibri"/>
              </a:rPr>
              <a:t>الجملة الإسمية هي التي تتكون من المبتدأ والخبر.</a:t>
            </a:r>
            <a:endParaRPr lang="en-US" sz="2000" dirty="0">
              <a:ea typeface="Calibri"/>
              <a:cs typeface="Arial"/>
            </a:endParaRPr>
          </a:p>
          <a:p>
            <a:r>
              <a:rPr lang="ar-MA" sz="2000" b="1" dirty="0">
                <a:solidFill>
                  <a:srgbClr val="17365D"/>
                </a:solidFill>
                <a:ea typeface="Calibri"/>
              </a:rPr>
              <a:t>المبتدأ اسم مرفوع يأتي غالبا في أول الجملة.</a:t>
            </a:r>
          </a:p>
          <a:p>
            <a:r>
              <a:rPr lang="ar-MA" sz="2000" b="1" dirty="0">
                <a:solidFill>
                  <a:srgbClr val="17365D"/>
                </a:solidFill>
                <a:ea typeface="Calibri"/>
              </a:rPr>
              <a:t>الخبر هو الذي يكمل الجملة مع المبتدإ ويأتي على أربعة أحوال:</a:t>
            </a:r>
          </a:p>
          <a:p>
            <a:endParaRPr lang="ar-MA" b="1" dirty="0">
              <a:solidFill>
                <a:srgbClr val="17365D"/>
              </a:solidFill>
            </a:endParaRPr>
          </a:p>
          <a:p>
            <a:r>
              <a:rPr lang="en-US" b="1" dirty="0">
                <a:solidFill>
                  <a:srgbClr val="17365D"/>
                </a:solidFill>
                <a:effectLst/>
                <a:latin typeface="Arial"/>
                <a:ea typeface="Calibri"/>
              </a:rPr>
              <a:t> </a:t>
            </a:r>
            <a:r>
              <a:rPr lang="ar-MA" sz="2000" b="1" dirty="0">
                <a:solidFill>
                  <a:srgbClr val="4F81BD"/>
                </a:solidFill>
                <a:ea typeface="Calibri"/>
              </a:rPr>
              <a:t>مفرد </a:t>
            </a:r>
            <a:r>
              <a:rPr lang="ar-MA" sz="2000" b="1" dirty="0">
                <a:solidFill>
                  <a:srgbClr val="17365D"/>
                </a:solidFill>
                <a:ea typeface="Calibri"/>
              </a:rPr>
              <a:t>    </a:t>
            </a:r>
            <a:r>
              <a:rPr lang="ar-MA" sz="2000" b="1" dirty="0">
                <a:solidFill>
                  <a:srgbClr val="FF0000"/>
                </a:solidFill>
                <a:ea typeface="Calibri"/>
              </a:rPr>
              <a:t>جملة اسمية</a:t>
            </a:r>
            <a:r>
              <a:rPr lang="ar-MA" sz="2000" b="1" dirty="0">
                <a:solidFill>
                  <a:srgbClr val="17365D"/>
                </a:solidFill>
                <a:ea typeface="Calibri"/>
              </a:rPr>
              <a:t>      </a:t>
            </a:r>
            <a:r>
              <a:rPr lang="ar-MA" sz="2000" b="1" dirty="0">
                <a:solidFill>
                  <a:srgbClr val="4F81BD"/>
                </a:solidFill>
                <a:ea typeface="Calibri"/>
              </a:rPr>
              <a:t>جملة فعلية</a:t>
            </a:r>
            <a:r>
              <a:rPr lang="ar-MA" sz="2000" b="1" dirty="0">
                <a:solidFill>
                  <a:srgbClr val="17365D"/>
                </a:solidFill>
                <a:ea typeface="Calibri"/>
              </a:rPr>
              <a:t>      </a:t>
            </a:r>
            <a:r>
              <a:rPr lang="ar-MA" sz="2000" b="1" dirty="0">
                <a:solidFill>
                  <a:srgbClr val="FF0000"/>
                </a:solidFill>
                <a:ea typeface="Calibri"/>
              </a:rPr>
              <a:t>شبه جملة </a:t>
            </a:r>
          </a:p>
          <a:p>
            <a:pPr marL="68580" indent="0">
              <a:buNone/>
            </a:pPr>
            <a:r>
              <a:rPr lang="ar-MA" sz="2000" b="1" dirty="0">
                <a:solidFill>
                  <a:schemeClr val="tx1"/>
                </a:solidFill>
                <a:ea typeface="Calibri"/>
              </a:rPr>
              <a:t>               </a:t>
            </a:r>
            <a:r>
              <a:rPr lang="ar-MA" sz="2000" b="1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 </a:t>
            </a:r>
          </a:p>
          <a:p>
            <a:pPr marL="68580" indent="0">
              <a:buNone/>
            </a:pPr>
            <a:r>
              <a:rPr lang="ar-MA" sz="2000" b="1" dirty="0">
                <a:solidFill>
                  <a:schemeClr val="tx1"/>
                </a:solidFill>
                <a:latin typeface="Calibri"/>
                <a:ea typeface="Calibri"/>
                <a:cs typeface="Arial"/>
              </a:rPr>
              <a:t>                يجب أن تشتملا على ضمير يربطهما بالمبتدأ</a:t>
            </a:r>
            <a:r>
              <a:rPr lang="ar-MA" sz="2000" b="1" dirty="0">
                <a:solidFill>
                  <a:schemeClr val="tx1"/>
                </a:solidFill>
                <a:ea typeface="Calibri"/>
              </a:rPr>
              <a:t> </a:t>
            </a:r>
            <a:endParaRPr lang="ar-MA" sz="2000" b="1" dirty="0">
              <a:solidFill>
                <a:srgbClr val="17365D"/>
              </a:solidFill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MA" sz="2000" b="1" dirty="0">
                <a:solidFill>
                  <a:srgbClr val="17365D"/>
                </a:solidFill>
                <a:latin typeface="Calibri"/>
                <a:ea typeface="Calibri"/>
                <a:cs typeface="Arial"/>
              </a:rPr>
              <a:t>الأصل في المبتدأ أن يكون معرفة وقد يكون نكرة مفيدة إذا: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MA" sz="2000" b="1" dirty="0">
                <a:solidFill>
                  <a:srgbClr val="4F81BD"/>
                </a:solidFill>
                <a:latin typeface="Calibri"/>
                <a:ea typeface="Calibri"/>
                <a:cs typeface="Arial"/>
              </a:rPr>
              <a:t>_جاء بعدها وصف(نعت) أو مضاف إليه.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MA" sz="2000" b="1" dirty="0">
                <a:solidFill>
                  <a:srgbClr val="4F81BD"/>
                </a:solidFill>
                <a:latin typeface="Calibri"/>
                <a:ea typeface="Calibri"/>
                <a:cs typeface="Arial"/>
              </a:rPr>
              <a:t>_سبقت بنفي أو استفهام . 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MA" sz="2000" b="1" dirty="0">
                <a:solidFill>
                  <a:srgbClr val="4F81BD"/>
                </a:solidFill>
                <a:latin typeface="Calibri"/>
                <a:ea typeface="Calibri"/>
                <a:cs typeface="Arial"/>
              </a:rPr>
              <a:t>_تقدمها الخبر وكان ظرفا أو جارا ومجرورا.</a:t>
            </a:r>
            <a:endParaRPr lang="en-US" sz="2000" dirty="0">
              <a:latin typeface="Calibri"/>
              <a:ea typeface="Calibri"/>
              <a:cs typeface="Arial"/>
            </a:endParaRPr>
          </a:p>
          <a:p>
            <a:pPr marL="68580" indent="0">
              <a:buNone/>
            </a:pPr>
            <a:r>
              <a:rPr lang="ar-MA" sz="2000" b="1" dirty="0">
                <a:solidFill>
                  <a:schemeClr val="tx1"/>
                </a:solidFill>
                <a:ea typeface="Calibri"/>
              </a:rPr>
              <a:t>    </a:t>
            </a:r>
            <a:endParaRPr lang="ar-SA" sz="2000" dirty="0">
              <a:solidFill>
                <a:schemeClr val="tx1"/>
              </a:solidFill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5019009" y="2798104"/>
            <a:ext cx="1929255" cy="4148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5019009" y="2798104"/>
            <a:ext cx="633111" cy="4148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avec flèche 11"/>
          <p:cNvCxnSpPr/>
          <p:nvPr/>
        </p:nvCxnSpPr>
        <p:spPr>
          <a:xfrm flipH="1">
            <a:off x="4652907" y="2798104"/>
            <a:ext cx="366103" cy="4148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flipH="1">
            <a:off x="3059832" y="2798104"/>
            <a:ext cx="1959178" cy="4148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4" name="Accolade ouvrante 23"/>
          <p:cNvSpPr/>
          <p:nvPr/>
        </p:nvSpPr>
        <p:spPr>
          <a:xfrm rot="5400000" flipH="1">
            <a:off x="5084264" y="2765073"/>
            <a:ext cx="232144" cy="1566600"/>
          </a:xfrm>
          <a:prstGeom prst="leftBrace">
            <a:avLst>
              <a:gd name="adj1" fmla="val 8333"/>
              <a:gd name="adj2" fmla="val 50858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24345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MA" b="1">
                <a:solidFill>
                  <a:srgbClr val="FF0000"/>
                </a:solidFill>
              </a:rPr>
              <a:t>تطبيق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>
                <a:solidFill>
                  <a:srgbClr val="17365D"/>
                </a:solidFill>
                <a:latin typeface="Calibri"/>
                <a:ea typeface="Calibri"/>
                <a:cs typeface="Arial"/>
              </a:rPr>
              <a:t>إنجاز </a:t>
            </a:r>
            <a:r>
              <a:rPr lang="ar-MA" b="1" dirty="0">
                <a:solidFill>
                  <a:srgbClr val="17365D"/>
                </a:solidFill>
                <a:latin typeface="Calibri"/>
                <a:ea typeface="Calibri"/>
                <a:cs typeface="Arial"/>
              </a:rPr>
              <a:t>تمارين</a:t>
            </a:r>
            <a:r>
              <a:rPr lang="ar-SA" b="1" dirty="0">
                <a:solidFill>
                  <a:srgbClr val="17365D"/>
                </a:solidFill>
                <a:latin typeface="Calibri"/>
                <a:ea typeface="Calibri"/>
                <a:cs typeface="Arial"/>
              </a:rPr>
              <a:t> أطبق الموجودة بالكتاب المدرسي </a:t>
            </a:r>
            <a:r>
              <a:rPr lang="ar-SA" b="1" dirty="0">
                <a:solidFill>
                  <a:srgbClr val="17365D"/>
                </a:solidFill>
                <a:ea typeface="Calibri"/>
                <a:cs typeface="Times New Roman"/>
              </a:rPr>
              <a:t>ص:175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142644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31</TotalTime>
  <Words>205</Words>
  <Application>Microsoft Office PowerPoint</Application>
  <PresentationFormat>Affichage à l'écran (4:3)</PresentationFormat>
  <Paragraphs>69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Austin</vt:lpstr>
      <vt:lpstr>الدرس اللغوي: الأولى إعدادي (الدورة الثانية)</vt:lpstr>
      <vt:lpstr>أمثلة توضيحية</vt:lpstr>
      <vt:lpstr>استنتاج</vt:lpstr>
      <vt:lpstr>تطبيق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SARA</dc:creator>
  <cp:lastModifiedBy>Utilisateur inconnu</cp:lastModifiedBy>
  <cp:revision>5</cp:revision>
  <dcterms:created xsi:type="dcterms:W3CDTF">2020-03-21T16:28:18Z</dcterms:created>
  <dcterms:modified xsi:type="dcterms:W3CDTF">2020-03-21T17:04:01Z</dcterms:modified>
</cp:coreProperties>
</file>